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89" r:id="rId6"/>
    <p:sldId id="292" r:id="rId7"/>
    <p:sldId id="310" r:id="rId8"/>
    <p:sldId id="311" r:id="rId9"/>
    <p:sldId id="296" r:id="rId10"/>
    <p:sldId id="297" r:id="rId11"/>
    <p:sldId id="298" r:id="rId12"/>
    <p:sldId id="322" r:id="rId13"/>
    <p:sldId id="301" r:id="rId14"/>
    <p:sldId id="302" r:id="rId15"/>
    <p:sldId id="330" r:id="rId16"/>
    <p:sldId id="303" r:id="rId17"/>
    <p:sldId id="336" r:id="rId18"/>
    <p:sldId id="305" r:id="rId19"/>
    <p:sldId id="337" r:id="rId20"/>
    <p:sldId id="340" r:id="rId21"/>
    <p:sldId id="342" r:id="rId22"/>
    <p:sldId id="344" r:id="rId23"/>
    <p:sldId id="306" r:id="rId24"/>
    <p:sldId id="307" r:id="rId25"/>
    <p:sldId id="266" r:id="rId26"/>
  </p:sldIdLst>
  <p:sldSz cx="12192000" cy="6858000"/>
  <p:notesSz cx="6858000" cy="9144000"/>
  <p:embeddedFontLst>
    <p:embeddedFont>
      <p:font typeface="SimSun" panose="02010600030101010101" pitchFamily="2" charset="-122"/>
      <p:regular r:id="rId30"/>
    </p:embeddedFont>
    <p:embeddedFont>
      <p:font typeface="Calibri" panose="020F0502020204030204"/>
      <p:regular r:id="rId31"/>
      <p:bold r:id="rId32"/>
      <p:italic r:id="rId33"/>
      <p:boldItalic r:id="rId34"/>
    </p:embeddedFont>
    <p:embeddedFont>
      <p:font typeface="Verdana" panose="020B0604030504040204" pitchFamily="34" charset="0"/>
      <p:regular r:id="rId35"/>
      <p:bold r:id="rId36"/>
      <p:italic r:id="rId37"/>
      <p:boldItalic r:id="rId38"/>
    </p:embeddedFont>
    <p:embeddedFont>
      <p:font typeface="Montserrat Medium" panose="00000600000000000000"/>
      <p:regular r:id="rId39"/>
      <p:bold r:id="rId40"/>
      <p:italic r:id="rId41"/>
      <p:boldItalic r:id="rId42"/>
    </p:embeddedFont>
    <p:embeddedFont>
      <p:font typeface="Montserrat" panose="00000500000000000000"/>
      <p:regular r:id="rId43"/>
      <p:bold r:id="rId44"/>
      <p:italic r:id="rId45"/>
      <p:boldItalic r:id="rId46"/>
    </p:embeddedFont>
    <p:embeddedFont>
      <p:font typeface="Verdana" panose="020B0604030504040204"/>
      <p:regular r:id="rId47"/>
      <p:bold r:id="rId48"/>
      <p:italic r:id="rId49"/>
      <p:boldItalic r:id="rId50"/>
    </p:embeddedFont>
    <p:embeddedFont>
      <p:font typeface="Roboto" panose="02000000000000000000"/>
      <p:regular r:id="rId51"/>
      <p:bold r:id="rId52"/>
      <p:italic r:id="rId53"/>
      <p:boldItalic r:id="rId54"/>
    </p:embeddedFont>
    <p:embeddedFont>
      <p:font typeface="Consolas" panose="020B060902020403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29.fntdata"/><Relationship Id="rId57" Type="http://schemas.openxmlformats.org/officeDocument/2006/relationships/font" Target="fonts/font28.fntdata"/><Relationship Id="rId56" Type="http://schemas.openxmlformats.org/officeDocument/2006/relationships/font" Target="fonts/font27.fntdata"/><Relationship Id="rId55" Type="http://schemas.openxmlformats.org/officeDocument/2006/relationships/font" Target="fonts/font26.fntdata"/><Relationship Id="rId54" Type="http://schemas.openxmlformats.org/officeDocument/2006/relationships/font" Target="fonts/font25.fntdata"/><Relationship Id="rId53" Type="http://schemas.openxmlformats.org/officeDocument/2006/relationships/font" Target="fonts/font24.fntdata"/><Relationship Id="rId52" Type="http://schemas.openxmlformats.org/officeDocument/2006/relationships/font" Target="fonts/font23.fntdata"/><Relationship Id="rId51" Type="http://schemas.openxmlformats.org/officeDocument/2006/relationships/font" Target="fonts/font22.fntdata"/><Relationship Id="rId50" Type="http://schemas.openxmlformats.org/officeDocument/2006/relationships/font" Target="fonts/font21.fntdata"/><Relationship Id="rId5" Type="http://schemas.openxmlformats.org/officeDocument/2006/relationships/slide" Target="slides/slide2.xml"/><Relationship Id="rId49" Type="http://schemas.openxmlformats.org/officeDocument/2006/relationships/font" Target="fonts/font20.fntdata"/><Relationship Id="rId48" Type="http://schemas.openxmlformats.org/officeDocument/2006/relationships/font" Target="fonts/font19.fntdata"/><Relationship Id="rId47" Type="http://schemas.openxmlformats.org/officeDocument/2006/relationships/font" Target="fonts/font18.fntdata"/><Relationship Id="rId46" Type="http://schemas.openxmlformats.org/officeDocument/2006/relationships/font" Target="fonts/font17.fntdata"/><Relationship Id="rId45" Type="http://schemas.openxmlformats.org/officeDocument/2006/relationships/font" Target="fonts/font16.fntdata"/><Relationship Id="rId44" Type="http://schemas.openxmlformats.org/officeDocument/2006/relationships/font" Target="fonts/font15.fntdata"/><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1_Vertical Title and Text">
  <p:cSld name="1_Vertical Title and Text">
    <p:spTree>
      <p:nvGrpSpPr>
        <p:cNvPr id="1" name="Shape 15"/>
        <p:cNvGrpSpPr/>
        <p:nvPr/>
      </p:nvGrpSpPr>
      <p:grpSpPr>
        <a:xfrm>
          <a:off x="0" y="0"/>
          <a:ext cx="0" cy="0"/>
          <a:chOff x="0" y="0"/>
          <a:chExt cx="0" cy="0"/>
        </a:xfrm>
      </p:grpSpPr>
      <p:sp>
        <p:nvSpPr>
          <p:cNvPr id="2" name="Google Shape;14;p3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dirty="0"/>
          </a:p>
        </p:txBody>
      </p:sp>
      <p:sp>
        <p:nvSpPr>
          <p:cNvPr id="3" name="Google Shape;11;p38"/>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fld>
            <a:endParaRPr lang="en-US" dirty="0"/>
          </a:p>
        </p:txBody>
      </p:sp>
      <p:pic>
        <p:nvPicPr>
          <p:cNvPr id="2" name="Google Shape;111;p76"/>
          <p:cNvPicPr preferRelativeResize="0"/>
          <p:nvPr userDrawn="1"/>
        </p:nvPicPr>
        <p:blipFill rotWithShape="1">
          <a:blip r:embed="rId12"/>
          <a:srcRect l="22326" t="32664" r="11836" b="35101"/>
          <a:stretch>
            <a:fillRect/>
          </a:stretch>
        </p:blipFill>
        <p:spPr>
          <a:xfrm>
            <a:off x="262467" y="258234"/>
            <a:ext cx="1504951" cy="423333"/>
          </a:xfrm>
          <a:prstGeom prst="rect">
            <a:avLst/>
          </a:prstGeom>
          <a:noFill/>
          <a:ln>
            <a:noFill/>
          </a:ln>
        </p:spPr>
      </p:pic>
      <p:grpSp>
        <p:nvGrpSpPr>
          <p:cNvPr id="3" name="Google Shape;112;p76"/>
          <p:cNvGrpSpPr/>
          <p:nvPr userDrawn="1"/>
        </p:nvGrpSpPr>
        <p:grpSpPr>
          <a:xfrm>
            <a:off x="11856720" y="140636"/>
            <a:ext cx="223520" cy="990718"/>
            <a:chOff x="11856720" y="140636"/>
            <a:chExt cx="223520" cy="990718"/>
          </a:xfrm>
        </p:grpSpPr>
        <p:grpSp>
          <p:nvGrpSpPr>
            <p:cNvPr id="4" name="Google Shape;113;p76"/>
            <p:cNvGrpSpPr/>
            <p:nvPr/>
          </p:nvGrpSpPr>
          <p:grpSpPr>
            <a:xfrm>
              <a:off x="11856720" y="660278"/>
              <a:ext cx="223520" cy="471076"/>
              <a:chOff x="9734551" y="3138055"/>
              <a:chExt cx="2457449" cy="1328450"/>
            </a:xfrm>
          </p:grpSpPr>
          <p:sp>
            <p:nvSpPr>
              <p:cNvPr id="8"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116;p76"/>
            <p:cNvGrpSpPr/>
            <p:nvPr/>
          </p:nvGrpSpPr>
          <p:grpSpPr>
            <a:xfrm>
              <a:off x="11856720" y="140636"/>
              <a:ext cx="223520" cy="471076"/>
              <a:chOff x="9734551" y="3138055"/>
              <a:chExt cx="2457449" cy="1328450"/>
            </a:xfrm>
          </p:grpSpPr>
          <p:sp>
            <p:nvSpPr>
              <p:cNvPr id="6"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15" name="Picture 14" descr="A logo with text overlay&#10;&#10;Description automatically generated"/>
          <p:cNvPicPr>
            <a:picLocks noChangeAspect="1"/>
          </p:cNvPicPr>
          <p:nvPr userDrawn="1"/>
        </p:nvPicPr>
        <p:blipFill rotWithShape="1">
          <a:blip r:embed="rId13"/>
          <a:srcRect l="37906" t="34096" r="9606" b="36394"/>
          <a:stretch>
            <a:fillRect/>
          </a:stretch>
        </p:blipFill>
        <p:spPr>
          <a:xfrm>
            <a:off x="11125200" y="11945"/>
            <a:ext cx="1066800" cy="599768"/>
          </a:xfrm>
          <a:prstGeom prst="rect">
            <a:avLst/>
          </a:prstGeom>
        </p:spPr>
      </p:pic>
      <p:sp>
        <p:nvSpPr>
          <p:cNvPr id="16" name="Google Shape;125;p3"/>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Verdana" panose="020B0604030504040204" pitchFamily="34" charset="0"/>
          <a:ea typeface="Verdana" panose="020B0604030504040204" pitchFamily="34"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1">
            <a:alphaModFix amt="20000"/>
          </a:blip>
          <a:srcRect l="1514" r="2310" b="19493"/>
          <a:stretch>
            <a:fillRect/>
          </a:stretch>
        </p:blipFill>
        <p:spPr>
          <a:xfrm>
            <a:off x="-1235" y="1883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3600" b="0" i="0" u="none" strike="noStrike" cap="none">
                <a:solidFill>
                  <a:srgbClr val="8C212C"/>
                </a:solidFill>
                <a:latin typeface="Arial" panose="020B0604020202020204"/>
                <a:ea typeface="Arial" panose="020B0604020202020204"/>
                <a:cs typeface="Arial" panose="020B0604020202020204"/>
                <a:sym typeface="Arial" panose="020B0604020202020204"/>
              </a:rPr>
              <a:t>GITAM UNIVERSITY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AY 2021-25</a:t>
              </a:r>
              <a:endParaRPr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Major Project</a:t>
              </a:r>
              <a:endPar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1351"/>
                <a:buFont typeface="Arial" panose="020B0604020202020204"/>
                <a:buNone/>
              </a:pPr>
              <a:r>
                <a:rPr lang="en-US" sz="1350" dirty="0">
                  <a:solidFill>
                    <a:schemeClr val="lt1"/>
                  </a:solidFill>
                  <a:latin typeface="Calibri" panose="020F0502020204030204"/>
                  <a:ea typeface="Calibri" panose="020F0502020204030204"/>
                  <a:cs typeface="Calibri" panose="020F0502020204030204"/>
                  <a:sym typeface="Calibri" panose="020F0502020204030204"/>
                </a:rPr>
                <a:t>Project ID: </a:t>
              </a:r>
              <a:r>
                <a:rPr lang="en-IN" altLang="en-US" sz="1350" dirty="0">
                  <a:solidFill>
                    <a:schemeClr val="lt1"/>
                  </a:solidFill>
                  <a:latin typeface="Calibri" panose="020F0502020204030204"/>
                  <a:ea typeface="Calibri" panose="020F0502020204030204"/>
                  <a:cs typeface="Calibri" panose="020F0502020204030204"/>
                  <a:sym typeface="Calibri" panose="020F0502020204030204"/>
                </a:rPr>
                <a:t>A5</a:t>
              </a:r>
              <a:endParaRPr lang="en-IN" alt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A University should be a place of light, of liberty, and of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www.gitamedu.com</a:t>
            </a:r>
            <a:endParaRPr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97" name="Google Shape;97;p1"/>
          <p:cNvPicPr preferRelativeResize="0"/>
          <p:nvPr/>
        </p:nvPicPr>
        <p:blipFill rotWithShape="1">
          <a:blip r:embed="rId2"/>
          <a:srcRect l="22328" t="32664" r="61002" b="35101"/>
          <a:stretch>
            <a:fillRect/>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
          <p:cNvSpPr/>
          <p:nvPr/>
        </p:nvSpPr>
        <p:spPr>
          <a:xfrm>
            <a:off x="2431415" y="431800"/>
            <a:ext cx="7940675" cy="69977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dirty="0">
                <a:latin typeface="Times New Roman" panose="02020603050405020304" pitchFamily="18" charset="0"/>
                <a:cs typeface="Times New Roman" panose="02020603050405020304" pitchFamily="18" charset="0"/>
              </a:rPr>
              <a:t>Modification on Conventional Visible and Infrared Image fusion methods  for Real time Applications</a:t>
            </a:r>
            <a:endParaRPr lang="en-US" sz="1800" b="1" dirty="0">
              <a:latin typeface="Times New Roman" panose="02020603050405020304" pitchFamily="18" charset="0"/>
              <a:cs typeface="Times New Roman" panose="02020603050405020304" pitchFamily="18" charset="0"/>
            </a:endParaRPr>
          </a:p>
        </p:txBody>
      </p:sp>
      <p:sp>
        <p:nvSpPr>
          <p:cNvPr id="2" name="Google Shape;111;p1"/>
          <p:cNvSpPr/>
          <p:nvPr/>
        </p:nvSpPr>
        <p:spPr>
          <a:xfrm>
            <a:off x="66040" y="5076825"/>
            <a:ext cx="4004310" cy="134366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Team: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indent="0" algn="just">
              <a:buSzPts val="1400"/>
              <a:buNone/>
            </a:pP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indent="0" algn="just">
              <a:buSzPts val="1400"/>
              <a:buNone/>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N Shanmuka HarshaVardhan Reddy BU21EECE0100186</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indent="0" algn="just">
              <a:buSzPts val="1400"/>
              <a:buNone/>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Battula Thanuja BU21EECE0100295</a:t>
            </a:r>
            <a:endParaRPr lang="en-US" b="1" dirty="0">
              <a:solidFill>
                <a:schemeClr val="dk1"/>
              </a:solidFill>
              <a:latin typeface="Montserrat Medium" panose="00000600000000000000"/>
              <a:sym typeface="Montserrat Medium" panose="00000600000000000000"/>
            </a:endParaRPr>
          </a:p>
          <a:p>
            <a:pPr marL="0" marR="0" lvl="0" indent="0" algn="just" rtl="0">
              <a:lnSpc>
                <a:spcPct val="100000"/>
              </a:lnSpc>
              <a:spcBef>
                <a:spcPts val="0"/>
              </a:spcBef>
              <a:spcAft>
                <a:spcPts val="0"/>
              </a:spcAft>
              <a:buClr>
                <a:srgbClr val="000000"/>
              </a:buClr>
              <a:buSzPts val="1400"/>
              <a:buNone/>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S MD Moinuddin BU21EECE0100381</a:t>
            </a: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Google Shape;111;p1"/>
          <p:cNvSpPr/>
          <p:nvPr/>
        </p:nvSpPr>
        <p:spPr>
          <a:xfrm>
            <a:off x="8991332" y="5322571"/>
            <a:ext cx="2926946" cy="73596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a:t>
            </a:r>
            <a:r>
              <a:rPr lang="en-IN" alt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s</a:t>
            </a: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 </a:t>
            </a: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algn="just" rtl="0">
              <a:lnSpc>
                <a:spcPct val="100000"/>
              </a:lnSpc>
              <a:spcBef>
                <a:spcPts val="0"/>
              </a:spcBef>
              <a:spcAft>
                <a:spcPts val="0"/>
              </a:spcAft>
              <a:buClr>
                <a:srgbClr val="000000"/>
              </a:buClr>
              <a:buSzPts val="1400"/>
              <a:buNone/>
            </a:pP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Dr . Jeevan K M </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indent="0" algn="just">
              <a:buSzPts val="1400"/>
              <a:buNone/>
            </a:pPr>
            <a:r>
              <a:rPr lang="en-IN" alt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Mr. </a:t>
            </a:r>
            <a:r>
              <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rPr>
              <a:t>Nithin Eswarappa </a:t>
            </a:r>
            <a:endParaRPr lang="en-US"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4" name="Content Placeholder 3"/>
          <p:cNvPicPr>
            <a:picLocks noChangeAspect="1"/>
          </p:cNvPicPr>
          <p:nvPr>
            <p:ph idx="1"/>
          </p:nvPr>
        </p:nvPicPr>
        <p:blipFill>
          <a:blip r:embed="rId1"/>
          <a:stretch>
            <a:fillRect/>
          </a:stretch>
        </p:blipFill>
        <p:spPr>
          <a:xfrm>
            <a:off x="1336040" y="821055"/>
            <a:ext cx="9585325" cy="57423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p>
            <a:pPr marL="0" lvl="0" indent="0" algn="r" rtl="0">
              <a:spcBef>
                <a:spcPts val="0"/>
              </a:spcBef>
              <a:spcAft>
                <a:spcPts val="0"/>
              </a:spcAft>
              <a:buNone/>
            </a:pPr>
            <a:fld id="{00000000-1234-1234-1234-123412341234}" type="slidenum">
              <a:rPr lang="en-US" smtClean="0"/>
            </a:fld>
            <a:endParaRPr lang="en-US" dirty="0"/>
          </a:p>
        </p:txBody>
      </p:sp>
      <p:sp>
        <p:nvSpPr>
          <p:cNvPr id="7"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Use Cases &amp; Testing</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125;p3"/>
          <p:cNvSpPr txBox="1"/>
          <p:nvPr/>
        </p:nvSpPr>
        <p:spPr>
          <a:xfrm>
            <a:off x="452120" y="788035"/>
            <a:ext cx="4650740" cy="5735955"/>
          </a:xfrm>
          <a:prstGeom prst="rect">
            <a:avLst/>
          </a:prstGeom>
          <a:noFill/>
          <a:ln>
            <a:noFill/>
          </a:ln>
        </p:spPr>
        <p:txBody>
          <a:bodyPr spcFirstLastPara="1" wrap="square" lIns="91425" tIns="45700" rIns="91425" bIns="45700" anchor="t" anchorCtr="0">
            <a:noAutofit/>
          </a:bodyPr>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Surveillance and Security:</a:t>
            </a:r>
            <a:r>
              <a:rPr lang="en-IN" dirty="0">
                <a:latin typeface="Verdana" panose="020B0604030504040204" pitchFamily="34" charset="0"/>
                <a:ea typeface="Verdana" panose="020B0604030504040204" pitchFamily="34" charset="0"/>
              </a:rPr>
              <a:t> Use fused visible and infrared images for enhanced security surveillance, especially in low-light or adverse weather conditions and and rescue missions, particularly in challenging environments like smoke-filled or dark areas.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sym typeface="+mn-ea"/>
              </a:rPr>
              <a:t>Remote Sensing:</a:t>
            </a:r>
            <a:r>
              <a:rPr lang="en-IN" dirty="0">
                <a:latin typeface="Verdana" panose="020B0604030504040204" pitchFamily="34" charset="0"/>
                <a:ea typeface="Verdana" panose="020B0604030504040204" pitchFamily="34" charset="0"/>
                <a:sym typeface="+mn-ea"/>
              </a:rPr>
              <a:t> Employ image fusion for obstacle detection and navigation in autonomous vehicles, ensuring better performance in diverse lighting conditions.</a:t>
            </a:r>
            <a:endParaRPr lang="en-IN" dirty="0">
              <a:latin typeface="Verdana" panose="020B0604030504040204" pitchFamily="34" charset="0"/>
              <a:ea typeface="Verdana" panose="020B0604030504040204" pitchFamily="34" charset="0"/>
              <a:sym typeface="+mn-ea"/>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Medical Imaging:</a:t>
            </a:r>
            <a:r>
              <a:rPr lang="en-IN" dirty="0">
                <a:latin typeface="Verdana" panose="020B0604030504040204" pitchFamily="34" charset="0"/>
                <a:ea typeface="Verdana" panose="020B0604030504040204" pitchFamily="34" charset="0"/>
              </a:rPr>
              <a:t> Integrate visible and infrared imaging for medical diagnostics, providing better detail and contrast in images for more accurate diagnoses.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9"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Performance in Low Light Conditions:</a:t>
            </a:r>
            <a:r>
              <a:rPr lang="en-IN" dirty="0">
                <a:latin typeface="Verdana" panose="020B0604030504040204" pitchFamily="34" charset="0"/>
                <a:ea typeface="Verdana" panose="020B0604030504040204" pitchFamily="34" charset="0"/>
              </a:rPr>
              <a:t>  Test the image fusion method's effectiveness in environments with minimal visible light.</a:t>
            </a: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Real-Time Processing Speed:</a:t>
            </a:r>
            <a:r>
              <a:rPr lang="en-IN" dirty="0">
                <a:latin typeface="Verdana" panose="020B0604030504040204" pitchFamily="34" charset="0"/>
                <a:ea typeface="Verdana" panose="020B0604030504040204" pitchFamily="34" charset="0"/>
              </a:rPr>
              <a:t> Measure the time taken for the fusion process to ensure it meets real-time application requirements.</a:t>
            </a: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Accuracy of Object Detection:</a:t>
            </a:r>
            <a:r>
              <a:rPr lang="en-IN" dirty="0">
                <a:latin typeface="Verdana" panose="020B0604030504040204" pitchFamily="34" charset="0"/>
                <a:ea typeface="Verdana" panose="020B0604030504040204" pitchFamily="34" charset="0"/>
              </a:rPr>
              <a:t> Evaluate the accuracy of object detection algorithms using fused images compared to individual visible and infrared images.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1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726163"/>
            <a:ext cx="11626429" cy="5844382"/>
          </a:xfrm>
          <a:prstGeom prst="rect">
            <a:avLst/>
          </a:prstGeom>
          <a:solidFill>
            <a:srgbClr val="000000">
              <a:alpha val="100000"/>
            </a:srgbClr>
          </a:solid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US" sz="900" b="0">
                <a:solidFill>
                  <a:srgbClr val="8B949E"/>
                </a:solidFill>
                <a:latin typeface="Consolas" panose="020B0609020204030204" charset="0"/>
              </a:rPr>
              <a:t>#Fusion</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Import OpenCV for image processing</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numpy</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as</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np</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Import NumPy for handling arrays</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import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matplotlib</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pyplot</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as</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For displaying images using Matplotlib</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Paths to the images</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ir_image_path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A5D6FF"/>
                </a:solidFill>
                <a:latin typeface="Consolas" panose="020B0609020204030204" charset="0"/>
              </a:rPr>
              <a:t>'D:</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PROJECT</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M3FD_Fusion(1)</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Ir</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00000.png'</a:t>
            </a:r>
            <a:endParaRPr lang="en-US" sz="900" b="0">
              <a:solidFill>
                <a:srgbClr val="A5D6FF"/>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visible_image_path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A5D6FF"/>
                </a:solidFill>
                <a:latin typeface="Consolas" panose="020B0609020204030204" charset="0"/>
              </a:rPr>
              <a:t>'D:</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PROJECT</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M3FD_Fusion(1)</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Vis</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00000(1).png'</a:t>
            </a:r>
            <a:endParaRPr lang="en-US" sz="900" b="0">
              <a:solidFill>
                <a:srgbClr val="A5D6FF"/>
              </a:solidFill>
              <a:latin typeface="Consolas" panose="020B0609020204030204" charset="0"/>
            </a:endParaRP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Load the infrared (IR) image and the visible image</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ir_image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imread</a:t>
            </a:r>
            <a:r>
              <a:rPr lang="en-US" sz="900" b="0">
                <a:solidFill>
                  <a:srgbClr val="C9D1D9"/>
                </a:solidFill>
                <a:latin typeface="Consolas" panose="020B0609020204030204" charset="0"/>
              </a:rPr>
              <a:t>(ir_image_path,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.IMREAD_GRAYSCALE) </a:t>
            </a:r>
            <a:r>
              <a:rPr lang="en-US" sz="900" b="0">
                <a:solidFill>
                  <a:srgbClr val="8B949E"/>
                </a:solidFill>
                <a:latin typeface="Consolas" panose="020B0609020204030204" charset="0"/>
              </a:rPr>
              <a:t># Load IR image in grayscale</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visible_image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imread</a:t>
            </a:r>
            <a:r>
              <a:rPr lang="en-US" sz="900" b="0">
                <a:solidFill>
                  <a:srgbClr val="C9D1D9"/>
                </a:solidFill>
                <a:latin typeface="Consolas" panose="020B0609020204030204" charset="0"/>
              </a:rPr>
              <a:t>(visible_image_path,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.IMREAD_COLOR) </a:t>
            </a:r>
            <a:r>
              <a:rPr lang="en-US" sz="900" b="0">
                <a:solidFill>
                  <a:srgbClr val="8B949E"/>
                </a:solidFill>
                <a:latin typeface="Consolas" panose="020B0609020204030204" charset="0"/>
              </a:rPr>
              <a:t># Load visible image in RGB</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Check if both images are loaded successfully</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ir_image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"Error: IR image not found or unable to load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ir_image_path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else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"IR image loaded successfully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ir_image_path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visible_image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"Error: Visible image not found or unable to load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visible_image_path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else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D2A8FF"/>
                </a:solidFill>
                <a:latin typeface="Consolas" panose="020B0609020204030204" charset="0"/>
              </a:rPr>
              <a:t>print</a:t>
            </a:r>
            <a:r>
              <a:rPr lang="en-US" sz="900" b="0">
                <a:solidFill>
                  <a:srgbClr val="C9D1D9"/>
                </a:solidFill>
                <a:latin typeface="Consolas" panose="020B0609020204030204" charset="0"/>
              </a:rPr>
              <a:t>(</a:t>
            </a:r>
            <a:r>
              <a:rPr lang="en-US" sz="900" b="0">
                <a:solidFill>
                  <a:srgbClr val="EC8E2C"/>
                </a:solidFill>
                <a:latin typeface="Consolas" panose="020B0609020204030204" charset="0"/>
              </a:rPr>
              <a:t>f</a:t>
            </a:r>
            <a:r>
              <a:rPr lang="en-US" sz="900" b="0">
                <a:solidFill>
                  <a:srgbClr val="A5D6FF"/>
                </a:solidFill>
                <a:latin typeface="Consolas" panose="020B0609020204030204" charset="0"/>
              </a:rPr>
              <a:t>"Visible image loaded successfully from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visible_image_path</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8B949E"/>
                </a:solidFill>
                <a:latin typeface="Consolas" panose="020B0609020204030204" charset="0"/>
              </a:rPr>
              <a:t># Proceed only if both images are loaded successfully</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EC8E2C"/>
                </a:solidFill>
                <a:latin typeface="Consolas" panose="020B0609020204030204" charset="0"/>
              </a:rPr>
              <a:t>if</a:t>
            </a:r>
            <a:r>
              <a:rPr lang="en-US" sz="900" b="0">
                <a:solidFill>
                  <a:srgbClr val="C9D1D9"/>
                </a:solidFill>
                <a:latin typeface="Consolas" panose="020B0609020204030204" charset="0"/>
              </a:rPr>
              <a:t> ir_image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not</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and</a:t>
            </a:r>
            <a:r>
              <a:rPr lang="en-US" sz="900" b="0">
                <a:solidFill>
                  <a:srgbClr val="C9D1D9"/>
                </a:solidFill>
                <a:latin typeface="Consolas" panose="020B0609020204030204" charset="0"/>
              </a:rPr>
              <a:t> visible_image </a:t>
            </a:r>
            <a:r>
              <a:rPr lang="en-US" sz="900" b="0">
                <a:solidFill>
                  <a:srgbClr val="EC8E2C"/>
                </a:solidFill>
                <a:latin typeface="Consolas" panose="020B0609020204030204" charset="0"/>
              </a:rPr>
              <a:t>is</a:t>
            </a:r>
            <a:r>
              <a:rPr lang="en-US" sz="900" b="0">
                <a:solidFill>
                  <a:srgbClr val="C9D1D9"/>
                </a:solidFill>
                <a:latin typeface="Consolas" panose="020B0609020204030204" charset="0"/>
              </a:rPr>
              <a:t> </a:t>
            </a:r>
            <a:r>
              <a:rPr lang="en-US" sz="900" b="0">
                <a:solidFill>
                  <a:srgbClr val="EC8E2C"/>
                </a:solidFill>
                <a:latin typeface="Consolas" panose="020B0609020204030204" charset="0"/>
              </a:rPr>
              <a:t>not</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None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Resize IR image to match visible image dimensions</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ir_image_resized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resize</a:t>
            </a:r>
            <a:r>
              <a:rPr lang="en-US" sz="900" b="0">
                <a:solidFill>
                  <a:srgbClr val="C9D1D9"/>
                </a:solidFill>
                <a:latin typeface="Consolas" panose="020B0609020204030204" charset="0"/>
              </a:rPr>
              <a:t>(ir_image, (visible_image.shape[</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visible_image.shape[</a:t>
            </a:r>
            <a:r>
              <a:rPr lang="en-US" sz="900" b="0">
                <a:solidFill>
                  <a:srgbClr val="79C0FF"/>
                </a:solidFill>
                <a:latin typeface="Consolas" panose="020B0609020204030204" charset="0"/>
              </a:rPr>
              <a:t>0</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Convert the IR image to a 3-channel image by duplicating the single channel</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ir_image_3channel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(ir_image_resized,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.COLOR_GRAY2BGR)</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Perform a simple fusion by averaging the pixel values of the IR and visible images</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fused_image </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addWeighted</a:t>
            </a:r>
            <a:r>
              <a:rPr lang="en-US" sz="900" b="0">
                <a:solidFill>
                  <a:srgbClr val="C9D1D9"/>
                </a:solidFill>
                <a:latin typeface="Consolas" panose="020B0609020204030204" charset="0"/>
              </a:rPr>
              <a:t>(ir_image_3channel, </a:t>
            </a:r>
            <a:r>
              <a:rPr lang="en-US" sz="900" b="0">
                <a:solidFill>
                  <a:srgbClr val="79C0FF"/>
                </a:solidFill>
                <a:latin typeface="Consolas" panose="020B0609020204030204" charset="0"/>
              </a:rPr>
              <a:t>0.5</a:t>
            </a:r>
            <a:r>
              <a:rPr lang="en-US" sz="900" b="0">
                <a:solidFill>
                  <a:srgbClr val="C9D1D9"/>
                </a:solidFill>
                <a:latin typeface="Consolas" panose="020B0609020204030204" charset="0"/>
              </a:rPr>
              <a:t>, visible_image, </a:t>
            </a:r>
            <a:r>
              <a:rPr lang="en-US" sz="900" b="0">
                <a:solidFill>
                  <a:srgbClr val="79C0FF"/>
                </a:solidFill>
                <a:latin typeface="Consolas" panose="020B0609020204030204" charset="0"/>
              </a:rPr>
              <a:t>0.5</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0</a:t>
            </a:r>
            <a:r>
              <a:rPr lang="en-US" sz="900" b="0">
                <a:solidFill>
                  <a:srgbClr val="C9D1D9"/>
                </a:solidFill>
                <a:latin typeface="Consolas" panose="020B0609020204030204" charset="0"/>
              </a:rPr>
              <a:t>) </a:t>
            </a:r>
            <a:r>
              <a:rPr lang="en-US" sz="900" b="0">
                <a:solidFill>
                  <a:srgbClr val="8B949E"/>
                </a:solidFill>
                <a:latin typeface="Consolas" panose="020B0609020204030204" charset="0"/>
              </a:rPr>
              <a:t># 0.5, 0.5 are weights for the images</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imwrite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'fused_image.jpg'</a:t>
            </a:r>
            <a:r>
              <a:rPr lang="en-US" sz="900" b="0">
                <a:solidFill>
                  <a:srgbClr val="C9D1D9"/>
                </a:solidFill>
                <a:latin typeface="Consolas" panose="020B0609020204030204" charset="0"/>
              </a:rPr>
              <a:t>, fused_image)</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8B949E"/>
                </a:solidFill>
                <a:latin typeface="Consolas" panose="020B0609020204030204" charset="0"/>
              </a:rPr>
              <a:t># Display the images using Matplotlib</a:t>
            </a:r>
            <a:endParaRPr lang="en-US" sz="900" b="0">
              <a:solidFill>
                <a:srgbClr val="8B949E"/>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figure</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figsize</a:t>
            </a:r>
            <a:r>
              <a:rPr lang="en-US" sz="900" b="0">
                <a:solidFill>
                  <a:srgbClr val="EC8E2C"/>
                </a:solidFill>
                <a:latin typeface="Consolas" panose="020B0609020204030204" charset="0"/>
              </a:rPr>
              <a: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15</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5</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'Infrared Image'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(ir_image, </a:t>
            </a:r>
            <a:r>
              <a:rPr lang="en-US" sz="900" b="0">
                <a:solidFill>
                  <a:srgbClr val="FDAC54"/>
                </a:solidFill>
                <a:latin typeface="Consolas" panose="020B0609020204030204" charset="0"/>
              </a:rPr>
              <a:t>cmap</a:t>
            </a:r>
            <a:r>
              <a:rPr lang="en-US" sz="900" b="0">
                <a:solidFill>
                  <a:srgbClr val="EC8E2C"/>
                </a:solidFill>
                <a:latin typeface="Consolas" panose="020B0609020204030204" charset="0"/>
              </a:rPr>
              <a:t>=</a:t>
            </a:r>
            <a:r>
              <a:rPr lang="en-US" sz="900" b="0">
                <a:solidFill>
                  <a:srgbClr val="A5D6FF"/>
                </a:solidFill>
                <a:latin typeface="Consolas" panose="020B0609020204030204" charset="0"/>
              </a:rPr>
              <a:t>'gray'</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2</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'Visible Image'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(visible_image,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.COLOR_BGR2RGB))</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subplot</a:t>
            </a:r>
            <a:r>
              <a:rPr lang="en-US" sz="900" b="0">
                <a:solidFill>
                  <a:srgbClr val="C9D1D9"/>
                </a:solidFill>
                <a:latin typeface="Consolas" panose="020B0609020204030204" charset="0"/>
              </a:rPr>
              <a:t>(</a:t>
            </a:r>
            <a:r>
              <a:rPr lang="en-US" sz="900" b="0">
                <a:solidFill>
                  <a:srgbClr val="79C0FF"/>
                </a:solidFill>
                <a:latin typeface="Consolas" panose="020B0609020204030204" charset="0"/>
              </a:rPr>
              <a:t>1</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 </a:t>
            </a:r>
            <a:r>
              <a:rPr lang="en-US" sz="900" b="0">
                <a:solidFill>
                  <a:srgbClr val="79C0FF"/>
                </a:solidFill>
                <a:latin typeface="Consolas" panose="020B0609020204030204" charset="0"/>
              </a:rPr>
              <a:t>3</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title</a:t>
            </a:r>
            <a:r>
              <a:rPr lang="en-US" sz="900" b="0">
                <a:solidFill>
                  <a:srgbClr val="C9D1D9"/>
                </a:solidFill>
                <a:latin typeface="Consolas" panose="020B0609020204030204" charset="0"/>
              </a:rPr>
              <a:t>(</a:t>
            </a:r>
            <a:r>
              <a:rPr lang="en-US" sz="900" b="0">
                <a:solidFill>
                  <a:srgbClr val="A5D6FF"/>
                </a:solidFill>
                <a:latin typeface="Consolas" panose="020B0609020204030204" charset="0"/>
              </a:rPr>
              <a:t>'Fused Image'</a:t>
            </a:r>
            <a:r>
              <a:rPr lang="en-US" sz="900" b="0">
                <a:solidFill>
                  <a:srgbClr val="C9D1D9"/>
                </a:solidFill>
                <a:latin typeface="Consolas" panose="020B0609020204030204" charset="0"/>
              </a:rPr>
              <a:t>)</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imshow</a:t>
            </a:r>
            <a:r>
              <a:rPr lang="en-US" sz="900" b="0">
                <a:solidFill>
                  <a:srgbClr val="C9D1D9"/>
                </a:solidFill>
                <a:latin typeface="Consolas" panose="020B0609020204030204" charset="0"/>
              </a:rPr>
              <a:t>(</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cvtColor</a:t>
            </a:r>
            <a:r>
              <a:rPr lang="en-US" sz="900" b="0">
                <a:solidFill>
                  <a:srgbClr val="C9D1D9"/>
                </a:solidFill>
                <a:latin typeface="Consolas" panose="020B0609020204030204" charset="0"/>
              </a:rPr>
              <a:t>(fused_image, </a:t>
            </a:r>
            <a:r>
              <a:rPr lang="en-US" sz="900" b="0">
                <a:solidFill>
                  <a:srgbClr val="FDAC54"/>
                </a:solidFill>
                <a:latin typeface="Consolas" panose="020B0609020204030204" charset="0"/>
              </a:rPr>
              <a:t>cv2</a:t>
            </a:r>
            <a:r>
              <a:rPr lang="en-US" sz="900" b="0">
                <a:solidFill>
                  <a:srgbClr val="C9D1D9"/>
                </a:solidFill>
                <a:latin typeface="Consolas" panose="020B0609020204030204" charset="0"/>
              </a:rPr>
              <a:t>.COLOR_BGR2RGB))</a:t>
            </a:r>
            <a:endParaRPr lang="en-US" sz="900" b="0">
              <a:solidFill>
                <a:srgbClr val="C9D1D9"/>
              </a:solidFill>
              <a:latin typeface="Consolas" panose="020B0609020204030204" charset="0"/>
            </a:endParaRPr>
          </a:p>
          <a:p>
            <a:pPr marL="0" marR="0" lvl="0" indent="0" rtl="0">
              <a:lnSpc>
                <a:spcPct val="100000"/>
              </a:lnSpc>
              <a:spcBef>
                <a:spcPts val="0"/>
              </a:spcBef>
              <a:spcAft>
                <a:spcPts val="0"/>
              </a:spcAft>
              <a:buNone/>
            </a:pPr>
            <a:r>
              <a:rPr lang="en-US" sz="900" b="0">
                <a:solidFill>
                  <a:srgbClr val="C9D1D9"/>
                </a:solidFill>
                <a:latin typeface="Consolas" panose="020B0609020204030204" charset="0"/>
              </a:rPr>
              <a:t>  </a:t>
            </a:r>
            <a:r>
              <a:rPr lang="en-US" sz="900" b="0">
                <a:solidFill>
                  <a:srgbClr val="FDAC54"/>
                </a:solidFill>
                <a:latin typeface="Consolas" panose="020B0609020204030204" charset="0"/>
              </a:rPr>
              <a:t>plt</a:t>
            </a:r>
            <a:r>
              <a:rPr lang="en-US" sz="900" b="0">
                <a:solidFill>
                  <a:srgbClr val="C9D1D9"/>
                </a:solidFill>
                <a:latin typeface="Consolas" panose="020B0609020204030204" charset="0"/>
              </a:rPr>
              <a:t>.</a:t>
            </a:r>
            <a:r>
              <a:rPr lang="en-US" sz="900" b="0">
                <a:solidFill>
                  <a:srgbClr val="D2A8FF"/>
                </a:solidFill>
                <a:latin typeface="Consolas" panose="020B0609020204030204" charset="0"/>
              </a:rPr>
              <a:t>show</a:t>
            </a:r>
            <a:r>
              <a:rPr lang="en-US" sz="900" b="0">
                <a:solidFill>
                  <a:srgbClr val="C9D1D9"/>
                </a:solidFill>
                <a:latin typeface="Consolas" panose="020B0609020204030204" charset="0"/>
              </a:rPr>
              <a:t>()</a:t>
            </a:r>
            <a:endParaRPr lang="en-US" sz="900" b="0" dirty="0">
              <a:latin typeface="Consolas" panose="020B0609020204030204" charset="0"/>
              <a:ea typeface="Verdana" panose="020B0604030504040204" pitchFamily="34" charset="0"/>
            </a:endParaRPr>
          </a:p>
        </p:txBody>
      </p:sp>
      <p:sp>
        <p:nvSpPr>
          <p:cNvPr id="2" name="Text Box 1"/>
          <p:cNvSpPr txBox="1"/>
          <p:nvPr userDrawn="1"/>
        </p:nvSpPr>
        <p:spPr>
          <a:xfrm>
            <a:off x="4535714" y="6263868"/>
            <a:ext cx="309880" cy="306705"/>
          </a:xfrm>
          <a:prstGeom prst="rect">
            <a:avLst/>
          </a:prstGeom>
        </p:spPr>
        <p:txBody>
          <a:bodyPr wrap="none" rtlCol="0">
            <a:spAutoFit/>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4" name="Picture 3" descr="upload_post_object_v2_673480586"/>
          <p:cNvPicPr>
            <a:picLocks noChangeAspect="1"/>
          </p:cNvPicPr>
          <p:nvPr/>
        </p:nvPicPr>
        <p:blipFill>
          <a:blip r:embed="rId1"/>
          <a:stretch>
            <a:fillRect/>
          </a:stretch>
        </p:blipFill>
        <p:spPr>
          <a:xfrm>
            <a:off x="0" y="2056198"/>
            <a:ext cx="12192000" cy="3191056"/>
          </a:xfrm>
          <a:prstGeom prst="rect">
            <a:avLst/>
          </a:prstGeom>
        </p:spPr>
      </p:pic>
      <p:sp>
        <p:nvSpPr>
          <p:cNvPr id="2" name="Text Box 1"/>
          <p:cNvSpPr txBox="1"/>
          <p:nvPr userDrawn="1"/>
        </p:nvSpPr>
        <p:spPr>
          <a:xfrm>
            <a:off x="1189366" y="1249153"/>
            <a:ext cx="1042670" cy="398780"/>
          </a:xfrm>
          <a:prstGeom prst="rect">
            <a:avLst/>
          </a:prstGeom>
        </p:spPr>
        <p:txBody>
          <a:bodyPr wrap="none" rtlCol="0">
            <a:spAutoFit/>
          </a:bodyPr>
          <a:p>
            <a:r>
              <a:rPr lang="en-US" altLang="zh-CN" sz="2000" b="1"/>
              <a:t>Result:</a:t>
            </a:r>
            <a:endParaRPr lang="en-US" sz="2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2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326761" cy="5735761"/>
          </a:xfrm>
          <a:prstGeom prst="rect">
            <a:avLst/>
          </a:prstGeom>
          <a:solidFill>
            <a:srgbClr val="000000">
              <a:alpha val="100000"/>
            </a:srgbClr>
          </a:solid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sz="1050" b="0">
                <a:solidFill>
                  <a:srgbClr val="EC8E2C"/>
                </a:solidFill>
                <a:latin typeface="Consolas" panose="020B0609020204030204" charset="0"/>
              </a:rPr>
              <a:t>import</a:t>
            </a:r>
            <a:r>
              <a:rPr lang="en-US" sz="1050" b="0">
                <a:solidFill>
                  <a:srgbClr val="C9D1D9"/>
                </a:solidFill>
                <a:latin typeface="Consolas" panose="020B0609020204030204" charset="0"/>
              </a:rPr>
              <a:t> </a:t>
            </a:r>
            <a:r>
              <a:rPr lang="en-US" sz="1050" b="0">
                <a:solidFill>
                  <a:srgbClr val="FDAC54"/>
                </a:solidFill>
                <a:latin typeface="Consolas" panose="020B0609020204030204" charset="0"/>
              </a:rPr>
              <a:t>cv2</a:t>
            </a:r>
            <a:endParaRPr lang="en-US" sz="1050" b="0">
              <a:solidFill>
                <a:srgbClr val="FDAC54"/>
              </a:solidFill>
              <a:latin typeface="Consolas" panose="020B0609020204030204" charset="0"/>
            </a:endParaRPr>
          </a:p>
          <a:p>
            <a:pPr marR="0" lvl="0" rtl="0">
              <a:lnSpc>
                <a:spcPct val="100000"/>
              </a:lnSpc>
              <a:spcBef>
                <a:spcPts val="0"/>
              </a:spcBef>
              <a:spcAft>
                <a:spcPts val="0"/>
              </a:spcAft>
            </a:pPr>
            <a:r>
              <a:rPr lang="en-US" sz="1050" b="0">
                <a:solidFill>
                  <a:srgbClr val="EC8E2C"/>
                </a:solidFill>
                <a:latin typeface="Consolas" panose="020B0609020204030204" charset="0"/>
              </a:rPr>
              <a:t>import</a:t>
            </a:r>
            <a:r>
              <a:rPr lang="en-US" sz="1050" b="0">
                <a:solidFill>
                  <a:srgbClr val="C9D1D9"/>
                </a:solidFill>
                <a:latin typeface="Consolas" panose="020B0609020204030204" charset="0"/>
              </a:rPr>
              <a:t> </a:t>
            </a:r>
            <a:r>
              <a:rPr lang="en-US" sz="1050" b="0">
                <a:solidFill>
                  <a:srgbClr val="FDAC54"/>
                </a:solidFill>
                <a:latin typeface="Consolas" panose="020B0609020204030204" charset="0"/>
              </a:rPr>
              <a:t>matplotlib</a:t>
            </a:r>
            <a:r>
              <a:rPr lang="en-US" sz="1050" b="0">
                <a:solidFill>
                  <a:srgbClr val="C9D1D9"/>
                </a:solidFill>
                <a:latin typeface="Consolas" panose="020B0609020204030204" charset="0"/>
              </a:rPr>
              <a:t>.</a:t>
            </a:r>
            <a:r>
              <a:rPr lang="en-US" sz="1050" b="0">
                <a:solidFill>
                  <a:srgbClr val="FDAC54"/>
                </a:solidFill>
                <a:latin typeface="Consolas" panose="020B0609020204030204" charset="0"/>
              </a:rPr>
              <a:t>pyplot</a:t>
            </a:r>
            <a:r>
              <a:rPr lang="en-US" sz="1050" b="0">
                <a:solidFill>
                  <a:srgbClr val="C9D1D9"/>
                </a:solidFill>
                <a:latin typeface="Consolas" panose="020B0609020204030204" charset="0"/>
              </a:rPr>
              <a:t> </a:t>
            </a:r>
            <a:r>
              <a:rPr lang="en-US" sz="1050" b="0">
                <a:solidFill>
                  <a:srgbClr val="EC8E2C"/>
                </a:solidFill>
                <a:latin typeface="Consolas" panose="020B0609020204030204" charset="0"/>
              </a:rPr>
              <a:t>as</a:t>
            </a: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endParaRPr lang="en-US" sz="1050" b="0">
              <a:solidFill>
                <a:srgbClr val="FDAC54"/>
              </a:solidFill>
              <a:latin typeface="Consolas" panose="020B0609020204030204" charset="0"/>
            </a:endParaRPr>
          </a:p>
          <a:p>
            <a:pPr marR="0" lvl="0" rtl="0">
              <a:lnSpc>
                <a:spcPct val="100000"/>
              </a:lnSpc>
              <a:spcBef>
                <a:spcPts val="0"/>
              </a:spcBef>
              <a:spcAft>
                <a:spcPts val="0"/>
              </a:spcAft>
            </a:pPr>
            <a:r>
              <a:rPr lang="en-US" sz="1050" b="0">
                <a:solidFill>
                  <a:srgbClr val="8B949E"/>
                </a:solidFill>
                <a:latin typeface="Consolas" panose="020B0609020204030204" charset="0"/>
              </a:rPr>
              <a:t># Load the RGB image</a:t>
            </a:r>
            <a:endParaRPr lang="en-US" sz="1050" b="0">
              <a:solidFill>
                <a:srgbClr val="8B949E"/>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rgb_image_path </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 </a:t>
            </a:r>
            <a:r>
              <a:rPr lang="en-US" sz="1050" b="0">
                <a:solidFill>
                  <a:srgbClr val="A5D6FF"/>
                </a:solidFill>
                <a:latin typeface="Consolas" panose="020B0609020204030204" charset="0"/>
              </a:rPr>
              <a:t>'D:</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PROJECT</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M3FD_Fusion(1)</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Vis</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00000(1).png'</a:t>
            </a:r>
            <a:r>
              <a:rPr lang="en-US" sz="1050" b="0">
                <a:solidFill>
                  <a:srgbClr val="C9D1D9"/>
                </a:solidFill>
                <a:latin typeface="Consolas" panose="020B0609020204030204" charset="0"/>
              </a:rPr>
              <a:t> </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rgb_image </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imread</a:t>
            </a:r>
            <a:r>
              <a:rPr lang="en-US" sz="1050" b="0">
                <a:solidFill>
                  <a:srgbClr val="C9D1D9"/>
                </a:solidFill>
                <a:latin typeface="Consolas" panose="020B0609020204030204" charset="0"/>
              </a:rPr>
              <a:t>(rgb_image_path,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.IMREAD_COLOR)</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8B949E"/>
                </a:solidFill>
                <a:latin typeface="Consolas" panose="020B0609020204030204" charset="0"/>
              </a:rPr>
              <a:t># Check if the image is loaded successfully</a:t>
            </a:r>
            <a:endParaRPr lang="en-US" sz="1050" b="0">
              <a:solidFill>
                <a:srgbClr val="8B949E"/>
              </a:solidFill>
              <a:latin typeface="Consolas" panose="020B0609020204030204" charset="0"/>
            </a:endParaRPr>
          </a:p>
          <a:p>
            <a:pPr marR="0" lvl="0" rtl="0">
              <a:lnSpc>
                <a:spcPct val="100000"/>
              </a:lnSpc>
              <a:spcBef>
                <a:spcPts val="0"/>
              </a:spcBef>
              <a:spcAft>
                <a:spcPts val="0"/>
              </a:spcAft>
            </a:pPr>
            <a:r>
              <a:rPr lang="en-US" sz="1050" b="0">
                <a:solidFill>
                  <a:srgbClr val="EC8E2C"/>
                </a:solidFill>
                <a:latin typeface="Consolas" panose="020B0609020204030204" charset="0"/>
              </a:rPr>
              <a:t>if</a:t>
            </a:r>
            <a:r>
              <a:rPr lang="en-US" sz="1050" b="0">
                <a:solidFill>
                  <a:srgbClr val="C9D1D9"/>
                </a:solidFill>
                <a:latin typeface="Consolas" panose="020B0609020204030204" charset="0"/>
              </a:rPr>
              <a:t> rgb_image </a:t>
            </a:r>
            <a:r>
              <a:rPr lang="en-US" sz="1050" b="0">
                <a:solidFill>
                  <a:srgbClr val="EC8E2C"/>
                </a:solidFill>
                <a:latin typeface="Consolas" panose="020B0609020204030204" charset="0"/>
              </a:rPr>
              <a:t>is</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None</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D2A8FF"/>
                </a:solidFill>
                <a:latin typeface="Consolas" panose="020B0609020204030204" charset="0"/>
              </a:rPr>
              <a:t>print</a:t>
            </a:r>
            <a:r>
              <a:rPr lang="en-US" sz="1050" b="0">
                <a:solidFill>
                  <a:srgbClr val="C9D1D9"/>
                </a:solidFill>
                <a:latin typeface="Consolas" panose="020B0609020204030204" charset="0"/>
              </a:rPr>
              <a:t>(</a:t>
            </a:r>
            <a:r>
              <a:rPr lang="en-US" sz="1050" b="0">
                <a:solidFill>
                  <a:srgbClr val="EC8E2C"/>
                </a:solidFill>
                <a:latin typeface="Consolas" panose="020B0609020204030204" charset="0"/>
              </a:rPr>
              <a:t>f</a:t>
            </a:r>
            <a:r>
              <a:rPr lang="en-US" sz="1050" b="0">
                <a:solidFill>
                  <a:srgbClr val="A5D6FF"/>
                </a:solidFill>
                <a:latin typeface="Consolas" panose="020B0609020204030204" charset="0"/>
              </a:rPr>
              <a:t>"Error: RGB image not found or unable to load from </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rgb_image_path</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EC8E2C"/>
                </a:solidFill>
                <a:latin typeface="Consolas" panose="020B0609020204030204" charset="0"/>
              </a:rPr>
              <a:t>else</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8B949E"/>
                </a:solidFill>
                <a:latin typeface="Consolas" panose="020B0609020204030204" charset="0"/>
              </a:rPr>
              <a:t># Convert the RGB image to YCbCr color space</a:t>
            </a:r>
            <a:endParaRPr lang="en-US" sz="1050" b="0">
              <a:solidFill>
                <a:srgbClr val="8B949E"/>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ycbcr_image </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cvtColor</a:t>
            </a:r>
            <a:r>
              <a:rPr lang="en-US" sz="1050" b="0">
                <a:solidFill>
                  <a:srgbClr val="C9D1D9"/>
                </a:solidFill>
                <a:latin typeface="Consolas" panose="020B0609020204030204" charset="0"/>
              </a:rPr>
              <a:t>(rgb_image,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.COLOR_BGR2YCrCb)</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ycbcr_image_path </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 </a:t>
            </a:r>
            <a:r>
              <a:rPr lang="en-US" sz="1050" b="0">
                <a:solidFill>
                  <a:srgbClr val="A5D6FF"/>
                </a:solidFill>
                <a:latin typeface="Consolas" panose="020B0609020204030204" charset="0"/>
              </a:rPr>
              <a:t>'D:</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PROJECT</a:t>
            </a:r>
            <a:r>
              <a:rPr lang="en-US" sz="1050" b="0">
                <a:solidFill>
                  <a:srgbClr val="EC8E2C"/>
                </a:solidFill>
                <a:latin typeface="Consolas" panose="020B0609020204030204" charset="0"/>
              </a:rPr>
              <a:t>\\</a:t>
            </a:r>
            <a:r>
              <a:rPr lang="en-US" sz="1050" b="0">
                <a:solidFill>
                  <a:srgbClr val="A5D6FF"/>
                </a:solidFill>
                <a:latin typeface="Consolas" panose="020B0609020204030204" charset="0"/>
              </a:rPr>
              <a:t>ycbcr_image.png'</a:t>
            </a:r>
            <a:r>
              <a:rPr lang="en-US" sz="1050" b="0">
                <a:solidFill>
                  <a:srgbClr val="C9D1D9"/>
                </a:solidFill>
                <a:latin typeface="Consolas" panose="020B0609020204030204" charset="0"/>
              </a:rPr>
              <a:t> </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imwrite</a:t>
            </a:r>
            <a:r>
              <a:rPr lang="en-US" sz="1050" b="0">
                <a:solidFill>
                  <a:srgbClr val="C9D1D9"/>
                </a:solidFill>
                <a:latin typeface="Consolas" panose="020B0609020204030204" charset="0"/>
              </a:rPr>
              <a:t>(ycbcr_image_path, ycbcr_image)</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8B949E"/>
                </a:solidFill>
                <a:latin typeface="Consolas" panose="020B0609020204030204" charset="0"/>
              </a:rPr>
              <a:t># Display the images using matplotlib</a:t>
            </a:r>
            <a:endParaRPr lang="en-US" sz="1050" b="0">
              <a:solidFill>
                <a:srgbClr val="8B949E"/>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figure</a:t>
            </a:r>
            <a:r>
              <a:rPr lang="en-US" sz="1050" b="0">
                <a:solidFill>
                  <a:srgbClr val="C9D1D9"/>
                </a:solidFill>
                <a:latin typeface="Consolas" panose="020B0609020204030204" charset="0"/>
              </a:rPr>
              <a:t>(</a:t>
            </a:r>
            <a:r>
              <a:rPr lang="en-US" sz="1050" b="0">
                <a:solidFill>
                  <a:srgbClr val="FDAC54"/>
                </a:solidFill>
                <a:latin typeface="Consolas" panose="020B0609020204030204" charset="0"/>
              </a:rPr>
              <a:t>figsize</a:t>
            </a:r>
            <a:r>
              <a:rPr lang="en-US" sz="1050" b="0">
                <a:solidFill>
                  <a:srgbClr val="EC8E2C"/>
                </a:solidFill>
                <a:latin typeface="Consolas" panose="020B0609020204030204" charset="0"/>
              </a:rPr>
              <a:t>=</a:t>
            </a:r>
            <a:r>
              <a:rPr lang="en-US" sz="1050" b="0">
                <a:solidFill>
                  <a:srgbClr val="C9D1D9"/>
                </a:solidFill>
                <a:latin typeface="Consolas" panose="020B0609020204030204" charset="0"/>
              </a:rPr>
              <a:t>(</a:t>
            </a:r>
            <a:r>
              <a:rPr lang="en-US" sz="1050" b="0">
                <a:solidFill>
                  <a:srgbClr val="79C0FF"/>
                </a:solidFill>
                <a:latin typeface="Consolas" panose="020B0609020204030204" charset="0"/>
              </a:rPr>
              <a:t>10</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5</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subplot</a:t>
            </a:r>
            <a:r>
              <a:rPr lang="en-US" sz="1050" b="0">
                <a:solidFill>
                  <a:srgbClr val="C9D1D9"/>
                </a:solidFill>
                <a:latin typeface="Consolas" panose="020B0609020204030204" charset="0"/>
              </a:rPr>
              <a:t>(</a:t>
            </a:r>
            <a:r>
              <a:rPr lang="en-US" sz="1050" b="0">
                <a:solidFill>
                  <a:srgbClr val="79C0FF"/>
                </a:solidFill>
                <a:latin typeface="Consolas" panose="020B0609020204030204" charset="0"/>
              </a:rPr>
              <a:t>1</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2</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1</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title</a:t>
            </a:r>
            <a:r>
              <a:rPr lang="en-US" sz="1050" b="0">
                <a:solidFill>
                  <a:srgbClr val="C9D1D9"/>
                </a:solidFill>
                <a:latin typeface="Consolas" panose="020B0609020204030204" charset="0"/>
              </a:rPr>
              <a:t>(</a:t>
            </a:r>
            <a:r>
              <a:rPr lang="en-US" sz="1050" b="0">
                <a:solidFill>
                  <a:srgbClr val="A5D6FF"/>
                </a:solidFill>
                <a:latin typeface="Consolas" panose="020B0609020204030204" charset="0"/>
              </a:rPr>
              <a:t>'RGB Image'</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imshow</a:t>
            </a:r>
            <a:r>
              <a:rPr lang="en-US" sz="1050" b="0">
                <a:solidFill>
                  <a:srgbClr val="C9D1D9"/>
                </a:solidFill>
                <a:latin typeface="Consolas" panose="020B0609020204030204" charset="0"/>
              </a:rPr>
              <a:t>(</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cvtColor</a:t>
            </a:r>
            <a:r>
              <a:rPr lang="en-US" sz="1050" b="0">
                <a:solidFill>
                  <a:srgbClr val="C9D1D9"/>
                </a:solidFill>
                <a:latin typeface="Consolas" panose="020B0609020204030204" charset="0"/>
              </a:rPr>
              <a:t>(rgb_image, </a:t>
            </a:r>
            <a:r>
              <a:rPr lang="en-US" sz="1050" b="0">
                <a:solidFill>
                  <a:srgbClr val="FDAC54"/>
                </a:solidFill>
                <a:latin typeface="Consolas" panose="020B0609020204030204" charset="0"/>
              </a:rPr>
              <a:t>cv2</a:t>
            </a:r>
            <a:r>
              <a:rPr lang="en-US" sz="1050" b="0">
                <a:solidFill>
                  <a:srgbClr val="C9D1D9"/>
                </a:solidFill>
                <a:latin typeface="Consolas" panose="020B0609020204030204" charset="0"/>
              </a:rPr>
              <a:t>.COLOR_BGR2RGB))</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axis</a:t>
            </a:r>
            <a:r>
              <a:rPr lang="en-US" sz="1050" b="0">
                <a:solidFill>
                  <a:srgbClr val="C9D1D9"/>
                </a:solidFill>
                <a:latin typeface="Consolas" panose="020B0609020204030204" charset="0"/>
              </a:rPr>
              <a:t>(</a:t>
            </a:r>
            <a:r>
              <a:rPr lang="en-US" sz="1050" b="0">
                <a:solidFill>
                  <a:srgbClr val="A5D6FF"/>
                </a:solidFill>
                <a:latin typeface="Consolas" panose="020B0609020204030204" charset="0"/>
              </a:rPr>
              <a:t>'off'</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subplot</a:t>
            </a:r>
            <a:r>
              <a:rPr lang="en-US" sz="1050" b="0">
                <a:solidFill>
                  <a:srgbClr val="C9D1D9"/>
                </a:solidFill>
                <a:latin typeface="Consolas" panose="020B0609020204030204" charset="0"/>
              </a:rPr>
              <a:t>(</a:t>
            </a:r>
            <a:r>
              <a:rPr lang="en-US" sz="1050" b="0">
                <a:solidFill>
                  <a:srgbClr val="79C0FF"/>
                </a:solidFill>
                <a:latin typeface="Consolas" panose="020B0609020204030204" charset="0"/>
              </a:rPr>
              <a:t>1</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2</a:t>
            </a:r>
            <a:r>
              <a:rPr lang="en-US" sz="1050" b="0">
                <a:solidFill>
                  <a:srgbClr val="C9D1D9"/>
                </a:solidFill>
                <a:latin typeface="Consolas" panose="020B0609020204030204" charset="0"/>
              </a:rPr>
              <a:t>, </a:t>
            </a:r>
            <a:r>
              <a:rPr lang="en-US" sz="1050" b="0">
                <a:solidFill>
                  <a:srgbClr val="79C0FF"/>
                </a:solidFill>
                <a:latin typeface="Consolas" panose="020B0609020204030204" charset="0"/>
              </a:rPr>
              <a:t>2</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title</a:t>
            </a:r>
            <a:r>
              <a:rPr lang="en-US" sz="1050" b="0">
                <a:solidFill>
                  <a:srgbClr val="C9D1D9"/>
                </a:solidFill>
                <a:latin typeface="Consolas" panose="020B0609020204030204" charset="0"/>
              </a:rPr>
              <a:t>(</a:t>
            </a:r>
            <a:r>
              <a:rPr lang="en-US" sz="1050" b="0">
                <a:solidFill>
                  <a:srgbClr val="A5D6FF"/>
                </a:solidFill>
                <a:latin typeface="Consolas" panose="020B0609020204030204" charset="0"/>
              </a:rPr>
              <a:t>'YCbCr Image'</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imshow</a:t>
            </a:r>
            <a:r>
              <a:rPr lang="en-US" sz="1050" b="0">
                <a:solidFill>
                  <a:srgbClr val="C9D1D9"/>
                </a:solidFill>
                <a:latin typeface="Consolas" panose="020B0609020204030204" charset="0"/>
              </a:rPr>
              <a:t>(ycbcr_image)</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axis</a:t>
            </a:r>
            <a:r>
              <a:rPr lang="en-US" sz="1050" b="0">
                <a:solidFill>
                  <a:srgbClr val="C9D1D9"/>
                </a:solidFill>
                <a:latin typeface="Consolas" panose="020B0609020204030204" charset="0"/>
              </a:rPr>
              <a:t>(</a:t>
            </a:r>
            <a:r>
              <a:rPr lang="en-US" sz="1050" b="0">
                <a:solidFill>
                  <a:srgbClr val="A5D6FF"/>
                </a:solidFill>
                <a:latin typeface="Consolas" panose="020B0609020204030204" charset="0"/>
              </a:rPr>
              <a:t>'off'</a:t>
            </a:r>
            <a:r>
              <a:rPr lang="en-US" sz="1050" b="0">
                <a:solidFill>
                  <a:srgbClr val="C9D1D9"/>
                </a:solidFill>
                <a:latin typeface="Consolas" panose="020B0609020204030204" charset="0"/>
              </a:rPr>
              <a:t>)</a:t>
            </a:r>
            <a:endParaRPr lang="en-US" sz="1050" b="0">
              <a:solidFill>
                <a:srgbClr val="C9D1D9"/>
              </a:solidFill>
              <a:latin typeface="Consolas" panose="020B0609020204030204" charset="0"/>
            </a:endParaRPr>
          </a:p>
          <a:p>
            <a:pPr marR="0" lvl="0" rtl="0">
              <a:lnSpc>
                <a:spcPct val="100000"/>
              </a:lnSpc>
              <a:spcBef>
                <a:spcPts val="0"/>
              </a:spcBef>
              <a:spcAft>
                <a:spcPts val="0"/>
              </a:spcAft>
            </a:pPr>
            <a:r>
              <a:rPr lang="en-US" sz="1050" b="0">
                <a:solidFill>
                  <a:srgbClr val="C9D1D9"/>
                </a:solidFill>
                <a:latin typeface="Consolas" panose="020B0609020204030204" charset="0"/>
              </a:rPr>
              <a:t>  </a:t>
            </a:r>
            <a:r>
              <a:rPr lang="en-US" sz="1050" b="0">
                <a:solidFill>
                  <a:srgbClr val="FDAC54"/>
                </a:solidFill>
                <a:latin typeface="Consolas" panose="020B0609020204030204" charset="0"/>
              </a:rPr>
              <a:t>plt</a:t>
            </a:r>
            <a:r>
              <a:rPr lang="en-US" sz="1050" b="0">
                <a:solidFill>
                  <a:srgbClr val="C9D1D9"/>
                </a:solidFill>
                <a:latin typeface="Consolas" panose="020B0609020204030204" charset="0"/>
              </a:rPr>
              <a:t>.</a:t>
            </a:r>
            <a:r>
              <a:rPr lang="en-US" sz="1050" b="0">
                <a:solidFill>
                  <a:srgbClr val="D2A8FF"/>
                </a:solidFill>
                <a:latin typeface="Consolas" panose="020B0609020204030204" charset="0"/>
              </a:rPr>
              <a:t>show</a:t>
            </a:r>
            <a:r>
              <a:rPr lang="en-US" sz="1050" b="0">
                <a:solidFill>
                  <a:srgbClr val="C9D1D9"/>
                </a:solidFill>
                <a:latin typeface="Consolas" panose="020B0609020204030204" charset="0"/>
              </a:rPr>
              <a:t>()</a:t>
            </a:r>
            <a:endParaRPr lang="en-US" sz="1050" b="0" dirty="0">
              <a:latin typeface="Consolas" panose="020B0609020204030204" charset="0"/>
              <a:ea typeface="Verdan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4" name="Picture 3" descr="upload_post_object_v2_254031333"/>
          <p:cNvPicPr>
            <a:picLocks noChangeAspect="1"/>
          </p:cNvPicPr>
          <p:nvPr/>
        </p:nvPicPr>
        <p:blipFill>
          <a:blip r:embed="rId1"/>
          <a:stretch>
            <a:fillRect/>
          </a:stretch>
        </p:blipFill>
        <p:spPr>
          <a:xfrm>
            <a:off x="1810825" y="1760823"/>
            <a:ext cx="8131905" cy="3133958"/>
          </a:xfrm>
          <a:prstGeom prst="rect">
            <a:avLst/>
          </a:prstGeom>
        </p:spPr>
      </p:pic>
      <p:sp>
        <p:nvSpPr>
          <p:cNvPr id="5" name="Text Box 4"/>
          <p:cNvSpPr txBox="1"/>
          <p:nvPr userDrawn="1"/>
        </p:nvSpPr>
        <p:spPr>
          <a:xfrm>
            <a:off x="1409640" y="1050612"/>
            <a:ext cx="2010227" cy="542023"/>
          </a:xfrm>
          <a:prstGeom prst="rect">
            <a:avLst/>
          </a:prstGeom>
        </p:spPr>
        <p:txBody>
          <a:bodyPr wrap="none" rtlCol="0">
            <a:noAutofit/>
          </a:bodyPr>
          <a:p>
            <a:pPr algn="l"/>
            <a:r>
              <a:rPr lang="en-US" altLang="zh-CN" sz="1800" b="1">
                <a:sym typeface="+mn-ea"/>
              </a:rPr>
              <a:t>Result:</a:t>
            </a:r>
            <a:endParaRPr lang="en-US"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Implementation and Results – Iteration </a:t>
            </a:r>
            <a:r>
              <a:rPr lang="en-US" sz="2400" b="1" dirty="0">
                <a:latin typeface="Montserrat" panose="00000500000000000000"/>
                <a:ea typeface="Montserrat" panose="00000500000000000000"/>
                <a:cs typeface="Montserrat" panose="00000500000000000000"/>
                <a:sym typeface="Montserrat" panose="00000500000000000000"/>
              </a:rPr>
              <a:t>3 </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3" y="871532"/>
            <a:ext cx="11409486" cy="5859849"/>
          </a:xfrm>
          <a:prstGeom prst="rect">
            <a:avLst/>
          </a:prstGeom>
          <a:solidFill>
            <a:srgbClr val="000000">
              <a:alpha val="100000"/>
            </a:srgbClr>
          </a:solid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#YCbCr Fusion</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endParaRPr lang="en-US" sz="800" b="0">
              <a:solidFill>
                <a:srgbClr val="FDAC54"/>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numpy</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as</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np</a:t>
            </a:r>
            <a:endParaRPr lang="en-US" sz="800" b="0">
              <a:solidFill>
                <a:srgbClr val="FDAC54"/>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import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matplotlib</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pyplot</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as</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endParaRPr lang="en-US" sz="800" b="0">
              <a:solidFill>
                <a:srgbClr val="FDAC54"/>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 Load the infrared (IR) image and the RGB image</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ir_image_path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IR</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00000.png'</a:t>
            </a:r>
            <a:r>
              <a:rPr lang="en-US" sz="800" b="0">
                <a:solidFill>
                  <a:srgbClr val="C9D1D9"/>
                </a:solidFill>
                <a:latin typeface="Consolas" panose="020B0609020204030204" charset="0"/>
              </a:rPr>
              <a:t> </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rgb_image_path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Vis</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00000(1).png'</a:t>
            </a:r>
            <a:r>
              <a:rPr lang="en-US" sz="800" b="0">
                <a:solidFill>
                  <a:srgbClr val="C9D1D9"/>
                </a:solidFill>
                <a:latin typeface="Consolas" panose="020B0609020204030204" charset="0"/>
              </a:rPr>
              <a:t> </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ir_image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imread</a:t>
            </a:r>
            <a:r>
              <a:rPr lang="en-US" sz="800" b="0">
                <a:solidFill>
                  <a:srgbClr val="C9D1D9"/>
                </a:solidFill>
                <a:latin typeface="Consolas" panose="020B0609020204030204" charset="0"/>
              </a:rPr>
              <a:t>(ir_image_path,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.IMREAD_GRAYSCALE)</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rgb_image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imread</a:t>
            </a:r>
            <a:r>
              <a:rPr lang="en-US" sz="800" b="0">
                <a:solidFill>
                  <a:srgbClr val="C9D1D9"/>
                </a:solidFill>
                <a:latin typeface="Consolas" panose="020B0609020204030204" charset="0"/>
              </a:rPr>
              <a:t>(rgb_image_path,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.IMREAD_COLOR)</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8B949E"/>
                </a:solidFill>
                <a:latin typeface="Consolas" panose="020B0609020204030204" charset="0"/>
              </a:rPr>
              <a:t># Check if  images are loaded successfully</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ir_image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D2A8FF"/>
                </a:solidFill>
                <a:latin typeface="Consolas" panose="020B0609020204030204" charset="0"/>
              </a:rPr>
              <a:t>print</a:t>
            </a:r>
            <a:r>
              <a:rPr lang="en-US" sz="800" b="0">
                <a:solidFill>
                  <a:srgbClr val="C9D1D9"/>
                </a:solidFill>
                <a:latin typeface="Consolas" panose="020B0609020204030204" charset="0"/>
              </a:rPr>
              <a:t>(</a:t>
            </a:r>
            <a:r>
              <a:rPr lang="en-US" sz="800" b="0">
                <a:solidFill>
                  <a:srgbClr val="EC8E2C"/>
                </a:solidFill>
                <a:latin typeface="Consolas" panose="020B0609020204030204" charset="0"/>
              </a:rPr>
              <a:t>f</a:t>
            </a:r>
            <a:r>
              <a:rPr lang="en-US" sz="800" b="0">
                <a:solidFill>
                  <a:srgbClr val="A5D6FF"/>
                </a:solidFill>
                <a:latin typeface="Consolas" panose="020B0609020204030204" charset="0"/>
              </a:rPr>
              <a:t>"Error: Infrared image not found or unable to load from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ir_image_path</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rgb_image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D2A8FF"/>
                </a:solidFill>
                <a:latin typeface="Consolas" panose="020B0609020204030204" charset="0"/>
              </a:rPr>
              <a:t>print</a:t>
            </a:r>
            <a:r>
              <a:rPr lang="en-US" sz="800" b="0">
                <a:solidFill>
                  <a:srgbClr val="C9D1D9"/>
                </a:solidFill>
                <a:latin typeface="Consolas" panose="020B0609020204030204" charset="0"/>
              </a:rPr>
              <a:t>(</a:t>
            </a:r>
            <a:r>
              <a:rPr lang="en-US" sz="800" b="0">
                <a:solidFill>
                  <a:srgbClr val="EC8E2C"/>
                </a:solidFill>
                <a:latin typeface="Consolas" panose="020B0609020204030204" charset="0"/>
              </a:rPr>
              <a:t>f</a:t>
            </a:r>
            <a:r>
              <a:rPr lang="en-US" sz="800" b="0">
                <a:solidFill>
                  <a:srgbClr val="A5D6FF"/>
                </a:solidFill>
                <a:latin typeface="Consolas" panose="020B0609020204030204" charset="0"/>
              </a:rPr>
              <a:t>"Error: RGB image not found or unable to load from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rgb_image_path</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EC8E2C"/>
                </a:solidFill>
                <a:latin typeface="Consolas" panose="020B0609020204030204" charset="0"/>
              </a:rPr>
              <a:t>if</a:t>
            </a:r>
            <a:r>
              <a:rPr lang="en-US" sz="800" b="0">
                <a:solidFill>
                  <a:srgbClr val="C9D1D9"/>
                </a:solidFill>
                <a:latin typeface="Consolas" panose="020B0609020204030204" charset="0"/>
              </a:rPr>
              <a:t> ir_image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not</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and</a:t>
            </a:r>
            <a:r>
              <a:rPr lang="en-US" sz="800" b="0">
                <a:solidFill>
                  <a:srgbClr val="C9D1D9"/>
                </a:solidFill>
                <a:latin typeface="Consolas" panose="020B0609020204030204" charset="0"/>
              </a:rPr>
              <a:t> rgb_image </a:t>
            </a:r>
            <a:r>
              <a:rPr lang="en-US" sz="800" b="0">
                <a:solidFill>
                  <a:srgbClr val="EC8E2C"/>
                </a:solidFill>
                <a:latin typeface="Consolas" panose="020B0609020204030204" charset="0"/>
              </a:rPr>
              <a:t>is</a:t>
            </a:r>
            <a:r>
              <a:rPr lang="en-US" sz="800" b="0">
                <a:solidFill>
                  <a:srgbClr val="C9D1D9"/>
                </a:solidFill>
                <a:latin typeface="Consolas" panose="020B0609020204030204" charset="0"/>
              </a:rPr>
              <a:t> </a:t>
            </a:r>
            <a:r>
              <a:rPr lang="en-US" sz="800" b="0">
                <a:solidFill>
                  <a:srgbClr val="EC8E2C"/>
                </a:solidFill>
                <a:latin typeface="Consolas" panose="020B0609020204030204" charset="0"/>
              </a:rPr>
              <a:t>not</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None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Convert the RGB image to YCbCr color space</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ycbcr_image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(rgb_image,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.COLOR_BGR2YCrCb)</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Resize the infrared image to match the Y channel size</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ir_image_resized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resize</a:t>
            </a:r>
            <a:r>
              <a:rPr lang="en-US" sz="800" b="0">
                <a:solidFill>
                  <a:srgbClr val="C9D1D9"/>
                </a:solidFill>
                <a:latin typeface="Consolas" panose="020B0609020204030204" charset="0"/>
              </a:rPr>
              <a:t>(ir_image, (ycbcr_image.shape[</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ycbcr_image.shape[</a:t>
            </a:r>
            <a:r>
              <a:rPr lang="en-US" sz="800" b="0">
                <a:solidFill>
                  <a:srgbClr val="79C0FF"/>
                </a:solidFill>
                <a:latin typeface="Consolas" panose="020B0609020204030204" charset="0"/>
              </a:rPr>
              <a:t>0</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Split the YCbCr image into its channels</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79C0FF"/>
                </a:solidFill>
                <a:latin typeface="Consolas" panose="020B0609020204030204" charset="0"/>
              </a:rPr>
              <a:t>Y</a:t>
            </a:r>
            <a:r>
              <a:rPr lang="en-US" sz="800" b="0">
                <a:solidFill>
                  <a:srgbClr val="C9D1D9"/>
                </a:solidFill>
                <a:latin typeface="Consolas" panose="020B0609020204030204" charset="0"/>
              </a:rPr>
              <a:t>, Cr, Cb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split</a:t>
            </a:r>
            <a:r>
              <a:rPr lang="en-US" sz="800" b="0">
                <a:solidFill>
                  <a:srgbClr val="C9D1D9"/>
                </a:solidFill>
                <a:latin typeface="Consolas" panose="020B0609020204030204" charset="0"/>
              </a:rPr>
              <a:t>(ycbcr_image)</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Fuse the Y channel with the infrared image using simple averaging</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fused_Y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addWeighted</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Y</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0.5</a:t>
            </a:r>
            <a:r>
              <a:rPr lang="en-US" sz="800" b="0">
                <a:solidFill>
                  <a:srgbClr val="C9D1D9"/>
                </a:solidFill>
                <a:latin typeface="Consolas" panose="020B0609020204030204" charset="0"/>
              </a:rPr>
              <a:t>, ir_image_resized, </a:t>
            </a:r>
            <a:r>
              <a:rPr lang="en-US" sz="800" b="0">
                <a:solidFill>
                  <a:srgbClr val="79C0FF"/>
                </a:solidFill>
                <a:latin typeface="Consolas" panose="020B0609020204030204" charset="0"/>
              </a:rPr>
              <a:t>0.5</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0</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Merge the fused Y channel back with the original Cr and Cb channels</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fused_ycbcr_image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merge</a:t>
            </a:r>
            <a:r>
              <a:rPr lang="en-US" sz="800" b="0">
                <a:solidFill>
                  <a:srgbClr val="C9D1D9"/>
                </a:solidFill>
                <a:latin typeface="Consolas" panose="020B0609020204030204" charset="0"/>
              </a:rPr>
              <a:t>((fused_Y, Cr, Cb))</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Convert the fused YCbCr image back to RGB color space for visualization</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fused_rgb_image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(fused_ycbcr_image,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.COLOR_YCrCb2BGR)</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8B949E"/>
                </a:solidFill>
                <a:latin typeface="Consolas" panose="020B0609020204030204" charset="0"/>
              </a:rPr>
              <a:t># Display the images using matplotlib</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figure</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figsize</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15</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5</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'Infrared Image'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(ir_image, </a:t>
            </a:r>
            <a:r>
              <a:rPr lang="en-US" sz="800" b="0">
                <a:solidFill>
                  <a:srgbClr val="FDAC54"/>
                </a:solidFill>
                <a:latin typeface="Consolas" panose="020B0609020204030204" charset="0"/>
              </a:rPr>
              <a:t>cmap</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'gray'</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2</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'YCbCr Image'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(ycbcr_image)</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subplot</a:t>
            </a:r>
            <a:r>
              <a:rPr lang="en-US" sz="800" b="0">
                <a:solidFill>
                  <a:srgbClr val="C9D1D9"/>
                </a:solidFill>
                <a:latin typeface="Consolas" panose="020B0609020204030204" charset="0"/>
              </a:rPr>
              <a:t>(</a:t>
            </a:r>
            <a:r>
              <a:rPr lang="en-US" sz="800" b="0">
                <a:solidFill>
                  <a:srgbClr val="79C0FF"/>
                </a:solidFill>
                <a:latin typeface="Consolas" panose="020B0609020204030204" charset="0"/>
              </a:rPr>
              <a:t>1</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 </a:t>
            </a:r>
            <a:r>
              <a:rPr lang="en-US" sz="800" b="0">
                <a:solidFill>
                  <a:srgbClr val="79C0FF"/>
                </a:solidFill>
                <a:latin typeface="Consolas" panose="020B0609020204030204" charset="0"/>
              </a:rPr>
              <a:t>3</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title</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'Fused Image'</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imshow</a:t>
            </a:r>
            <a:r>
              <a:rPr lang="en-US" sz="800" b="0">
                <a:solidFill>
                  <a:srgbClr val="C9D1D9"/>
                </a:solidFill>
                <a:latin typeface="Consolas" panose="020B0609020204030204" charset="0"/>
              </a:rPr>
              <a:t>(</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cvtColor</a:t>
            </a:r>
            <a:r>
              <a:rPr lang="en-US" sz="800" b="0">
                <a:solidFill>
                  <a:srgbClr val="C9D1D9"/>
                </a:solidFill>
                <a:latin typeface="Consolas" panose="020B0609020204030204" charset="0"/>
              </a:rPr>
              <a:t>(fused_rgb_image,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.COLOR_BGR2RGB))</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axis</a:t>
            </a:r>
            <a:r>
              <a:rPr lang="en-US" sz="800" b="0">
                <a:solidFill>
                  <a:srgbClr val="C9D1D9"/>
                </a:solidFill>
                <a:latin typeface="Consolas" panose="020B0609020204030204" charset="0"/>
              </a:rPr>
              <a:t>(</a:t>
            </a:r>
            <a:r>
              <a:rPr lang="en-US" sz="800" b="0">
                <a:solidFill>
                  <a:srgbClr val="A5D6FF"/>
                </a:solidFill>
                <a:latin typeface="Consolas" panose="020B0609020204030204" charset="0"/>
              </a:rPr>
              <a:t>'off'</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plt</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show</a:t>
            </a:r>
            <a:r>
              <a:rPr lang="en-US" sz="800" b="0">
                <a:solidFill>
                  <a:srgbClr val="C9D1D9"/>
                </a:solidFill>
                <a:latin typeface="Consolas" panose="020B0609020204030204" charset="0"/>
              </a:rPr>
              <a:t>()</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endParaRPr lang="en-US" sz="800" b="0">
              <a:solidFill>
                <a:srgbClr val="C9D1D9"/>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fused_image_path </a:t>
            </a:r>
            <a:r>
              <a:rPr lang="en-US" sz="800" b="0">
                <a:solidFill>
                  <a:srgbClr val="EC8E2C"/>
                </a:solidFill>
                <a:latin typeface="Consolas" panose="020B0609020204030204" charset="0"/>
              </a:rPr>
              <a:t>=</a:t>
            </a:r>
            <a:r>
              <a:rPr lang="en-US" sz="800" b="0">
                <a:solidFill>
                  <a:srgbClr val="C9D1D9"/>
                </a:solidFill>
                <a:latin typeface="Consolas" panose="020B0609020204030204" charset="0"/>
              </a:rPr>
              <a:t> </a:t>
            </a:r>
            <a:r>
              <a:rPr lang="en-US" sz="800" b="0">
                <a:solidFill>
                  <a:srgbClr val="A5D6FF"/>
                </a:solidFill>
                <a:latin typeface="Consolas" panose="020B0609020204030204" charset="0"/>
              </a:rPr>
              <a:t>'D:</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PROJECT</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M3FD_Fusion(1)</a:t>
            </a:r>
            <a:r>
              <a:rPr lang="en-US" sz="800" b="0">
                <a:solidFill>
                  <a:srgbClr val="EC8E2C"/>
                </a:solidFill>
                <a:latin typeface="Consolas" panose="020B0609020204030204" charset="0"/>
              </a:rPr>
              <a:t>\\</a:t>
            </a:r>
            <a:r>
              <a:rPr lang="en-US" sz="800" b="0">
                <a:solidFill>
                  <a:srgbClr val="A5D6FF"/>
                </a:solidFill>
                <a:latin typeface="Consolas" panose="020B0609020204030204" charset="0"/>
              </a:rPr>
              <a:t>fused_ycbcr_ir_image.png'</a:t>
            </a:r>
            <a:r>
              <a:rPr lang="en-US" sz="800" b="0">
                <a:solidFill>
                  <a:srgbClr val="C9D1D9"/>
                </a:solidFill>
                <a:latin typeface="Consolas" panose="020B0609020204030204" charset="0"/>
              </a:rPr>
              <a:t> </a:t>
            </a:r>
            <a:r>
              <a:rPr lang="en-US" sz="800" b="0">
                <a:solidFill>
                  <a:srgbClr val="8B949E"/>
                </a:solidFill>
                <a:latin typeface="Consolas" panose="020B0609020204030204" charset="0"/>
              </a:rPr>
              <a:t># Adjust the path to save your fused image</a:t>
            </a:r>
            <a:endParaRPr lang="en-US" sz="800" b="0">
              <a:solidFill>
                <a:srgbClr val="8B949E"/>
              </a:solidFill>
              <a:latin typeface="Consolas" panose="020B0609020204030204" charset="0"/>
            </a:endParaRPr>
          </a:p>
          <a:p>
            <a:pPr marL="285750" marR="0" lvl="0" indent="-285750" rtl="0">
              <a:lnSpc>
                <a:spcPct val="100000"/>
              </a:lnSpc>
              <a:spcBef>
                <a:spcPts val="0"/>
              </a:spcBef>
              <a:spcAft>
                <a:spcPts val="0"/>
              </a:spcAft>
              <a:buFont typeface="Arial" panose="020B0604020202020204" pitchFamily="34" charset="0"/>
              <a:buChar char="•"/>
            </a:pPr>
            <a:r>
              <a:rPr lang="en-US" sz="800" b="0">
                <a:solidFill>
                  <a:srgbClr val="C9D1D9"/>
                </a:solidFill>
                <a:latin typeface="Consolas" panose="020B0609020204030204" charset="0"/>
              </a:rPr>
              <a:t>  </a:t>
            </a:r>
            <a:r>
              <a:rPr lang="en-US" sz="800" b="0">
                <a:solidFill>
                  <a:srgbClr val="FDAC54"/>
                </a:solidFill>
                <a:latin typeface="Consolas" panose="020B0609020204030204" charset="0"/>
              </a:rPr>
              <a:t>cv2</a:t>
            </a:r>
            <a:r>
              <a:rPr lang="en-US" sz="800" b="0">
                <a:solidFill>
                  <a:srgbClr val="C9D1D9"/>
                </a:solidFill>
                <a:latin typeface="Consolas" panose="020B0609020204030204" charset="0"/>
              </a:rPr>
              <a:t>.</a:t>
            </a:r>
            <a:r>
              <a:rPr lang="en-US" sz="800" b="0">
                <a:solidFill>
                  <a:srgbClr val="D2A8FF"/>
                </a:solidFill>
                <a:latin typeface="Consolas" panose="020B0609020204030204" charset="0"/>
              </a:rPr>
              <a:t>imwrite</a:t>
            </a:r>
            <a:r>
              <a:rPr lang="en-US" sz="800" b="0">
                <a:solidFill>
                  <a:srgbClr val="C9D1D9"/>
                </a:solidFill>
                <a:latin typeface="Consolas" panose="020B0609020204030204" charset="0"/>
              </a:rPr>
              <a:t>(fused_image_path, fused_rgb_image)</a:t>
            </a:r>
            <a:endParaRPr lang="en-IN" sz="8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800" dirty="0">
              <a:latin typeface="Verdana" panose="020B0604030504040204" pitchFamily="34" charset="0"/>
              <a:ea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4" name="Picture 3" descr="upload_post_object_v2_093931217"/>
          <p:cNvPicPr>
            <a:picLocks noChangeAspect="1"/>
          </p:cNvPicPr>
          <p:nvPr/>
        </p:nvPicPr>
        <p:blipFill>
          <a:blip r:embed="rId1"/>
          <a:stretch>
            <a:fillRect/>
          </a:stretch>
        </p:blipFill>
        <p:spPr>
          <a:xfrm>
            <a:off x="62078" y="2046250"/>
            <a:ext cx="12067884" cy="3042495"/>
          </a:xfrm>
          <a:prstGeom prst="rect">
            <a:avLst/>
          </a:prstGeom>
        </p:spPr>
      </p:pic>
      <p:sp>
        <p:nvSpPr>
          <p:cNvPr id="5" name="Text Box 4"/>
          <p:cNvSpPr txBox="1"/>
          <p:nvPr userDrawn="1"/>
        </p:nvSpPr>
        <p:spPr>
          <a:xfrm>
            <a:off x="1070466" y="1141610"/>
            <a:ext cx="1064671" cy="439813"/>
          </a:xfrm>
          <a:prstGeom prst="rect">
            <a:avLst/>
          </a:prstGeom>
        </p:spPr>
        <p:txBody>
          <a:bodyPr wrap="square" rtlCol="0">
            <a:noAutofit/>
          </a:bodyPr>
          <a:p>
            <a:r>
              <a:rPr lang="en-US" altLang="zh-CN" sz="1800" b="1">
                <a:sym typeface="+mn-ea"/>
              </a:rPr>
              <a:t>Result:</a:t>
            </a:r>
            <a:endParaRPr lang="en-US"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67129" y="377859"/>
            <a:ext cx="10515600" cy="404066"/>
          </a:xfrm>
        </p:spPr>
        <p:txBody>
          <a:bodyPr>
            <a:normAutofit fontScale="90000"/>
          </a:bodyPr>
          <a:p>
            <a:pPr algn="just"/>
            <a:r>
              <a:rPr lang="en-US" sz="2700" b="1" dirty="0">
                <a:latin typeface="Montserrat" panose="00000500000000000000"/>
                <a:ea typeface="Montserrat" panose="00000500000000000000"/>
                <a:cs typeface="Montserrat" panose="00000500000000000000"/>
                <a:sym typeface="Montserrat" panose="00000500000000000000"/>
              </a:rPr>
              <a:t>			Implementation and Results – Iteration </a:t>
            </a:r>
            <a:r>
              <a:rPr lang="en-US" altLang="zh-CN" sz="2700" b="1" dirty="0">
                <a:latin typeface="Montserrat" panose="00000500000000000000"/>
                <a:ea typeface="Montserrat" panose="00000500000000000000"/>
                <a:cs typeface="Montserrat" panose="00000500000000000000"/>
                <a:sym typeface="Montserrat" panose="00000500000000000000"/>
              </a:rPr>
              <a:t>4</a:t>
            </a:r>
            <a:endParaRPr lang="en-US" sz="2700" b="1" dirty="0">
              <a:latin typeface="Montserrat" panose="00000500000000000000"/>
              <a:ea typeface="Montserrat" panose="00000500000000000000"/>
              <a:cs typeface="Montserrat" panose="00000500000000000000"/>
              <a:sym typeface="Montserrat" panose="00000500000000000000"/>
            </a:endParaRPr>
          </a:p>
        </p:txBody>
      </p:sp>
      <p:sp>
        <p:nvSpPr>
          <p:cNvPr id="3" name="Text Placeholder 2"/>
          <p:cNvSpPr>
            <a:spLocks noGrp="1"/>
          </p:cNvSpPr>
          <p:nvPr>
            <p:ph type="body" idx="1"/>
          </p:nvPr>
        </p:nvSpPr>
        <p:spPr>
          <a:xfrm>
            <a:off x="567165" y="781909"/>
            <a:ext cx="10786668" cy="5307741"/>
          </a:xfrm>
          <a:solidFill>
            <a:srgbClr val="000000">
              <a:alpha val="100000"/>
            </a:srgbClr>
          </a:solidFill>
        </p:spPr>
        <p:txBody>
          <a:bodyPr>
            <a:normAutofit fontScale="25000"/>
          </a:bodyPr>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endParaRPr lang="en-US" sz="3600" b="0">
              <a:solidFill>
                <a:srgbClr val="FDAC54"/>
              </a:solidFill>
              <a:latin typeface="Consolas" panose="020B0609020204030204" charset="0"/>
            </a:endParaRPr>
          </a:p>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numpy</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as</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np</a:t>
            </a:r>
            <a:endParaRPr lang="en-US" sz="3600" b="0">
              <a:solidFill>
                <a:srgbClr val="FDAC54"/>
              </a:solidFill>
              <a:latin typeface="Consolas" panose="020B0609020204030204" charset="0"/>
            </a:endParaRPr>
          </a:p>
          <a:p>
            <a:pPr marL="0" indent="0"/>
            <a:r>
              <a:rPr lang="en-US" sz="3600" b="0">
                <a:solidFill>
                  <a:srgbClr val="EC8E2C"/>
                </a:solidFill>
                <a:latin typeface="Consolas" panose="020B0609020204030204" charset="0"/>
              </a:rPr>
              <a:t>import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matplotlib</a:t>
            </a:r>
            <a:r>
              <a:rPr lang="en-US" sz="3600" b="0">
                <a:solidFill>
                  <a:srgbClr val="C9D1D9"/>
                </a:solidFill>
                <a:latin typeface="Consolas" panose="020B0609020204030204" charset="0"/>
              </a:rPr>
              <a:t>.</a:t>
            </a:r>
            <a:r>
              <a:rPr lang="en-US" sz="3600" b="0">
                <a:solidFill>
                  <a:srgbClr val="FDAC54"/>
                </a:solidFill>
                <a:latin typeface="Consolas" panose="020B0609020204030204" charset="0"/>
              </a:rPr>
              <a:t>pyplot</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as</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plt</a:t>
            </a:r>
            <a:endParaRPr lang="en-US" sz="3600" b="0">
              <a:solidFill>
                <a:srgbClr val="FDAC54"/>
              </a:solidFill>
              <a:latin typeface="Consolas" panose="020B0609020204030204" charset="0"/>
            </a:endParaRPr>
          </a:p>
          <a:p>
            <a:pPr marL="0" indent="0"/>
            <a:r>
              <a:rPr lang="en-US" sz="3600" b="0">
                <a:solidFill>
                  <a:srgbClr val="8B949E"/>
                </a:solidFill>
                <a:latin typeface="Consolas" panose="020B0609020204030204" charset="0"/>
              </a:rPr>
              <a:t># Load the infrared (IR) image and the RGB image</a:t>
            </a:r>
            <a:endParaRPr lang="en-US" sz="3600" b="0">
              <a:solidFill>
                <a:srgbClr val="8B949E"/>
              </a:solidFill>
              <a:latin typeface="Consolas" panose="020B0609020204030204" charset="0"/>
            </a:endParaRPr>
          </a:p>
          <a:p>
            <a:pPr marL="0" indent="0"/>
            <a:r>
              <a:rPr lang="en-US" sz="3600" b="0">
                <a:solidFill>
                  <a:srgbClr val="C9D1D9"/>
                </a:solidFill>
                <a:latin typeface="Consolas" panose="020B0609020204030204" charset="0"/>
              </a:rPr>
              <a:t>ir_image_path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A5D6FF"/>
                </a:solidFill>
                <a:latin typeface="Consolas" panose="020B0609020204030204" charset="0"/>
              </a:rPr>
              <a:t>'D:</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PROJECT</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M3FD_Fusion(1)</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IR</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00000.png'</a:t>
            </a:r>
            <a:r>
              <a:rPr lang="en-US" sz="3600" b="0">
                <a:solidFill>
                  <a:srgbClr val="C9D1D9"/>
                </a:solidFill>
                <a:latin typeface="Consolas" panose="020B0609020204030204" charset="0"/>
              </a:rPr>
              <a:t> </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rgb_image_path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A5D6FF"/>
                </a:solidFill>
                <a:latin typeface="Consolas" panose="020B0609020204030204" charset="0"/>
              </a:rPr>
              <a:t>'D:</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PROJECT</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M3FD_Fusion(1)</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Vis</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00000(1).png'</a:t>
            </a:r>
            <a:endParaRPr lang="en-US" sz="3600" b="0">
              <a:solidFill>
                <a:srgbClr val="A5D6FF"/>
              </a:solidFill>
              <a:latin typeface="Consolas" panose="020B0609020204030204" charset="0"/>
            </a:endParaRPr>
          </a:p>
          <a:p>
            <a:pPr marL="0" indent="0"/>
            <a:r>
              <a:rPr lang="en-US" sz="3600" b="0">
                <a:solidFill>
                  <a:srgbClr val="8B949E"/>
                </a:solidFill>
                <a:latin typeface="Consolas" panose="020B0609020204030204" charset="0"/>
              </a:rPr>
              <a:t># Load images</a:t>
            </a:r>
            <a:endParaRPr lang="en-US" sz="3600" b="0">
              <a:solidFill>
                <a:srgbClr val="8B949E"/>
              </a:solidFill>
              <a:latin typeface="Consolas" panose="020B0609020204030204" charset="0"/>
            </a:endParaRPr>
          </a:p>
          <a:p>
            <a:pPr marL="0" indent="0"/>
            <a:r>
              <a:rPr lang="en-US" sz="3600" b="0">
                <a:solidFill>
                  <a:srgbClr val="C9D1D9"/>
                </a:solidFill>
                <a:latin typeface="Consolas" panose="020B0609020204030204" charset="0"/>
              </a:rPr>
              <a:t>ir_image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imread</a:t>
            </a:r>
            <a:r>
              <a:rPr lang="en-US" sz="3600" b="0">
                <a:solidFill>
                  <a:srgbClr val="C9D1D9"/>
                </a:solidFill>
                <a:latin typeface="Consolas" panose="020B0609020204030204" charset="0"/>
              </a:rPr>
              <a:t>(ir_image_path,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.IMREAD_GRAYSCALE)</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rgb_image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imread</a:t>
            </a:r>
            <a:r>
              <a:rPr lang="en-US" sz="3600" b="0">
                <a:solidFill>
                  <a:srgbClr val="C9D1D9"/>
                </a:solidFill>
                <a:latin typeface="Consolas" panose="020B0609020204030204" charset="0"/>
              </a:rPr>
              <a:t>(rgb_image_path,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.IMREAD_COLOR)</a:t>
            </a:r>
            <a:endParaRPr lang="en-US" sz="3600" b="0">
              <a:solidFill>
                <a:srgbClr val="C9D1D9"/>
              </a:solidFill>
              <a:latin typeface="Consolas" panose="020B0609020204030204" charset="0"/>
            </a:endParaRPr>
          </a:p>
          <a:p>
            <a:pPr marL="0" indent="0"/>
            <a:endParaRPr lang="en-US" sz="3600" b="0">
              <a:solidFill>
                <a:srgbClr val="8B949E"/>
              </a:solidFill>
              <a:latin typeface="Consolas" panose="020B0609020204030204" charset="0"/>
            </a:endParaRP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ir_image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D2A8FF"/>
                </a:solidFill>
                <a:latin typeface="Consolas" panose="020B0609020204030204" charset="0"/>
              </a:rPr>
              <a:t>print</a:t>
            </a:r>
            <a:r>
              <a:rPr lang="en-US" sz="3600" b="0">
                <a:solidFill>
                  <a:srgbClr val="C9D1D9"/>
                </a:solidFill>
                <a:latin typeface="Consolas" panose="020B0609020204030204" charset="0"/>
              </a:rPr>
              <a:t>(</a:t>
            </a:r>
            <a:r>
              <a:rPr lang="en-US" sz="3600" b="0">
                <a:solidFill>
                  <a:srgbClr val="EC8E2C"/>
                </a:solidFill>
                <a:latin typeface="Consolas" panose="020B0609020204030204" charset="0"/>
              </a:rPr>
              <a:t>f</a:t>
            </a:r>
            <a:r>
              <a:rPr lang="en-US" sz="3600" b="0">
                <a:solidFill>
                  <a:srgbClr val="A5D6FF"/>
                </a:solidFill>
                <a:latin typeface="Consolas" panose="020B0609020204030204" charset="0"/>
              </a:rPr>
              <a:t>"Error: Infrared image not found or unable to load from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ir_image_path</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rgb_image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D2A8FF"/>
                </a:solidFill>
                <a:latin typeface="Consolas" panose="020B0609020204030204" charset="0"/>
              </a:rPr>
              <a:t>print</a:t>
            </a:r>
            <a:r>
              <a:rPr lang="en-US" sz="3600" b="0">
                <a:solidFill>
                  <a:srgbClr val="C9D1D9"/>
                </a:solidFill>
                <a:latin typeface="Consolas" panose="020B0609020204030204" charset="0"/>
              </a:rPr>
              <a:t>(</a:t>
            </a:r>
            <a:r>
              <a:rPr lang="en-US" sz="3600" b="0">
                <a:solidFill>
                  <a:srgbClr val="EC8E2C"/>
                </a:solidFill>
                <a:latin typeface="Consolas" panose="020B0609020204030204" charset="0"/>
              </a:rPr>
              <a:t>f</a:t>
            </a:r>
            <a:r>
              <a:rPr lang="en-US" sz="3600" b="0">
                <a:solidFill>
                  <a:srgbClr val="A5D6FF"/>
                </a:solidFill>
                <a:latin typeface="Consolas" panose="020B0609020204030204" charset="0"/>
              </a:rPr>
              <a:t>"Error: RGB image not found or unable to load from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rgb_image_path</a:t>
            </a:r>
            <a:r>
              <a:rPr lang="en-US" sz="3600" b="0">
                <a:solidFill>
                  <a:srgbClr val="EC8E2C"/>
                </a:solidFill>
                <a:latin typeface="Consolas" panose="020B0609020204030204" charset="0"/>
              </a:rPr>
              <a:t>}</a:t>
            </a:r>
            <a:r>
              <a:rPr lang="en-US" sz="3600" b="0">
                <a:solidFill>
                  <a:srgbClr val="A5D6FF"/>
                </a:solidFill>
                <a:latin typeface="Consolas" panose="020B0609020204030204" charset="0"/>
              </a:rPr>
              <a:t>"</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EC8E2C"/>
                </a:solidFill>
                <a:latin typeface="Consolas" panose="020B0609020204030204" charset="0"/>
              </a:rPr>
              <a:t>if</a:t>
            </a:r>
            <a:r>
              <a:rPr lang="en-US" sz="3600" b="0">
                <a:solidFill>
                  <a:srgbClr val="C9D1D9"/>
                </a:solidFill>
                <a:latin typeface="Consolas" panose="020B0609020204030204" charset="0"/>
              </a:rPr>
              <a:t> ir_image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not</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and</a:t>
            </a:r>
            <a:r>
              <a:rPr lang="en-US" sz="3600" b="0">
                <a:solidFill>
                  <a:srgbClr val="C9D1D9"/>
                </a:solidFill>
                <a:latin typeface="Consolas" panose="020B0609020204030204" charset="0"/>
              </a:rPr>
              <a:t> rgb_image </a:t>
            </a:r>
            <a:r>
              <a:rPr lang="en-US" sz="3600" b="0">
                <a:solidFill>
                  <a:srgbClr val="EC8E2C"/>
                </a:solidFill>
                <a:latin typeface="Consolas" panose="020B0609020204030204" charset="0"/>
              </a:rPr>
              <a:t>is</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not</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None</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Convert the RGB image to LAB color space</a:t>
            </a:r>
            <a:endParaRPr lang="en-US" sz="3600" b="0">
              <a:solidFill>
                <a:srgbClr val="8B949E"/>
              </a:solidFill>
              <a:latin typeface="Consolas" panose="020B0609020204030204" charset="0"/>
            </a:endParaRPr>
          </a:p>
          <a:p>
            <a:pPr marL="0" indent="0"/>
            <a:r>
              <a:rPr lang="en-US" sz="3600" b="0">
                <a:solidFill>
                  <a:srgbClr val="C9D1D9"/>
                </a:solidFill>
                <a:latin typeface="Consolas" panose="020B0609020204030204" charset="0"/>
              </a:rPr>
              <a:t>  lab_image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cvtColor</a:t>
            </a:r>
            <a:r>
              <a:rPr lang="en-US" sz="3600" b="0">
                <a:solidFill>
                  <a:srgbClr val="C9D1D9"/>
                </a:solidFill>
                <a:latin typeface="Consolas" panose="020B0609020204030204" charset="0"/>
              </a:rPr>
              <a:t>(rgb_image,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.COLOR_BGR2LAB)</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Resize the infrared image to match the L channel size</a:t>
            </a:r>
            <a:endParaRPr lang="en-US" sz="3600" b="0">
              <a:solidFill>
                <a:srgbClr val="8B949E"/>
              </a:solidFill>
              <a:latin typeface="Consolas" panose="020B0609020204030204" charset="0"/>
            </a:endParaRPr>
          </a:p>
          <a:p>
            <a:pPr marL="0" indent="0"/>
            <a:r>
              <a:rPr lang="en-US" sz="3600" b="0">
                <a:solidFill>
                  <a:srgbClr val="C9D1D9"/>
                </a:solidFill>
                <a:latin typeface="Consolas" panose="020B0609020204030204" charset="0"/>
              </a:rPr>
              <a:t>  ir_image_resized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resize</a:t>
            </a:r>
            <a:r>
              <a:rPr lang="en-US" sz="3600" b="0">
                <a:solidFill>
                  <a:srgbClr val="C9D1D9"/>
                </a:solidFill>
                <a:latin typeface="Consolas" panose="020B0609020204030204" charset="0"/>
              </a:rPr>
              <a:t>(ir_image, (lab_image.shape[</a:t>
            </a:r>
            <a:r>
              <a:rPr lang="en-US" sz="3600" b="0">
                <a:solidFill>
                  <a:srgbClr val="79C0FF"/>
                </a:solidFill>
                <a:latin typeface="Consolas" panose="020B0609020204030204" charset="0"/>
              </a:rPr>
              <a:t>1</a:t>
            </a:r>
            <a:r>
              <a:rPr lang="en-US" sz="3600" b="0">
                <a:solidFill>
                  <a:srgbClr val="C9D1D9"/>
                </a:solidFill>
                <a:latin typeface="Consolas" panose="020B0609020204030204" charset="0"/>
              </a:rPr>
              <a:t>], lab_image.shape[</a:t>
            </a:r>
            <a:r>
              <a:rPr lang="en-US" sz="3600" b="0">
                <a:solidFill>
                  <a:srgbClr val="79C0FF"/>
                </a:solidFill>
                <a:latin typeface="Consolas" panose="020B0609020204030204" charset="0"/>
              </a:rPr>
              <a:t>0</a:t>
            </a:r>
            <a:r>
              <a:rPr lang="en-US" sz="3600" b="0">
                <a:solidFill>
                  <a:srgbClr val="C9D1D9"/>
                </a:solidFill>
                <a:latin typeface="Consolas" panose="020B0609020204030204" charset="0"/>
              </a:rPr>
              <a:t>]))</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8B949E"/>
                </a:solidFill>
                <a:latin typeface="Consolas" panose="020B0609020204030204" charset="0"/>
              </a:rPr>
              <a:t># Split the LAB image into its channels</a:t>
            </a:r>
            <a:endParaRPr lang="en-US" sz="3600" b="0">
              <a:solidFill>
                <a:srgbClr val="8B949E"/>
              </a:solidFill>
              <a:latin typeface="Consolas" panose="020B0609020204030204" charset="0"/>
            </a:endParaRPr>
          </a:p>
          <a:p>
            <a:pPr marL="0" indent="0"/>
            <a:r>
              <a:rPr lang="en-US" sz="3600" b="0">
                <a:solidFill>
                  <a:srgbClr val="C9D1D9"/>
                </a:solidFill>
                <a:latin typeface="Consolas" panose="020B0609020204030204" charset="0"/>
              </a:rPr>
              <a:t>  </a:t>
            </a:r>
            <a:r>
              <a:rPr lang="en-US" sz="3600" b="0">
                <a:solidFill>
                  <a:srgbClr val="79C0FF"/>
                </a:solidFill>
                <a:latin typeface="Consolas" panose="020B0609020204030204" charset="0"/>
              </a:rPr>
              <a:t>L</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A</a:t>
            </a:r>
            <a:r>
              <a:rPr lang="en-US" sz="3600" b="0">
                <a:solidFill>
                  <a:srgbClr val="C9D1D9"/>
                </a:solidFill>
                <a:latin typeface="Consolas" panose="020B0609020204030204" charset="0"/>
              </a:rPr>
              <a:t>, </a:t>
            </a:r>
            <a:r>
              <a:rPr lang="en-US" sz="3600" b="0">
                <a:solidFill>
                  <a:srgbClr val="79C0FF"/>
                </a:solidFill>
                <a:latin typeface="Consolas" panose="020B0609020204030204" charset="0"/>
              </a:rPr>
              <a:t>B</a:t>
            </a:r>
            <a:r>
              <a:rPr lang="en-US" sz="3600" b="0">
                <a:solidFill>
                  <a:srgbClr val="C9D1D9"/>
                </a:solidFill>
                <a:latin typeface="Consolas" panose="020B0609020204030204" charset="0"/>
              </a:rPr>
              <a:t> </a:t>
            </a:r>
            <a:r>
              <a:rPr lang="en-US" sz="3600" b="0">
                <a:solidFill>
                  <a:srgbClr val="EC8E2C"/>
                </a:solidFill>
                <a:latin typeface="Consolas" panose="020B0609020204030204" charset="0"/>
              </a:rPr>
              <a:t>=</a:t>
            </a:r>
            <a:r>
              <a:rPr lang="en-US" sz="3600" b="0">
                <a:solidFill>
                  <a:srgbClr val="C9D1D9"/>
                </a:solidFill>
                <a:latin typeface="Consolas" panose="020B0609020204030204" charset="0"/>
              </a:rPr>
              <a:t> </a:t>
            </a:r>
            <a:r>
              <a:rPr lang="en-US" sz="3600" b="0">
                <a:solidFill>
                  <a:srgbClr val="FDAC54"/>
                </a:solidFill>
                <a:latin typeface="Consolas" panose="020B0609020204030204" charset="0"/>
              </a:rPr>
              <a:t>cv2</a:t>
            </a:r>
            <a:r>
              <a:rPr lang="en-US" sz="3600" b="0">
                <a:solidFill>
                  <a:srgbClr val="C9D1D9"/>
                </a:solidFill>
                <a:latin typeface="Consolas" panose="020B0609020204030204" charset="0"/>
              </a:rPr>
              <a:t>.</a:t>
            </a:r>
            <a:r>
              <a:rPr lang="en-US" sz="3600" b="0">
                <a:solidFill>
                  <a:srgbClr val="D2A8FF"/>
                </a:solidFill>
                <a:latin typeface="Consolas" panose="020B0609020204030204" charset="0"/>
              </a:rPr>
              <a:t>split</a:t>
            </a:r>
            <a:r>
              <a:rPr lang="en-US" sz="3600" b="0">
                <a:solidFill>
                  <a:srgbClr val="C9D1D9"/>
                </a:solidFill>
                <a:latin typeface="Consolas" panose="020B0609020204030204" charset="0"/>
              </a:rPr>
              <a:t>(lab_image)</a:t>
            </a:r>
            <a:endParaRPr lang="en-US" sz="3600" b="0">
              <a:solidFill>
                <a:srgbClr val="C9D1D9"/>
              </a:solidFill>
              <a:latin typeface="Consolas" panose="020B0609020204030204" charset="0"/>
            </a:endParaRPr>
          </a:p>
          <a:p>
            <a:pPr marL="0" indent="0"/>
            <a:r>
              <a:rPr lang="en-US" sz="3600" b="0">
                <a:solidFill>
                  <a:srgbClr val="C9D1D9"/>
                </a:solidFill>
                <a:latin typeface="Consolas" panose="020B0609020204030204" charset="0"/>
              </a:rPr>
              <a:t> </a:t>
            </a:r>
            <a:endParaRPr lang="en-US" sz="3600" b="0">
              <a:latin typeface="Consolas" panose="020B0609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410390" y="706009"/>
            <a:ext cx="10716295" cy="6076040"/>
          </a:xfrm>
          <a:solidFill>
            <a:srgbClr val="000000">
              <a:alpha val="100000"/>
            </a:srgbClr>
          </a:solidFill>
        </p:spPr>
        <p:txBody>
          <a:bodyPr>
            <a:normAutofit fontScale="25000"/>
          </a:bodyPr>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Fuse the L channel with the infrared image using simple averaging</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fused_L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addWeighted</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L</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0.5</a:t>
            </a:r>
            <a:r>
              <a:rPr lang="en-US" sz="3600">
                <a:solidFill>
                  <a:srgbClr val="C9D1D9"/>
                </a:solidFill>
                <a:latin typeface="Consolas" panose="020B0609020204030204" charset="0"/>
                <a:ea typeface="Verdana" panose="020B0604030504040204" pitchFamily="34" charset="0"/>
                <a:cs typeface="Arial" panose="020B0604020202020204"/>
                <a:sym typeface="+mn-ea"/>
              </a:rPr>
              <a:t>, ir_image_resized, </a:t>
            </a:r>
            <a:r>
              <a:rPr lang="en-US" sz="3600">
                <a:solidFill>
                  <a:srgbClr val="79C0FF"/>
                </a:solidFill>
                <a:latin typeface="Consolas" panose="020B0609020204030204" charset="0"/>
                <a:ea typeface="Verdana" panose="020B0604030504040204" pitchFamily="34" charset="0"/>
                <a:cs typeface="Arial" panose="020B0604020202020204"/>
                <a:sym typeface="+mn-ea"/>
              </a:rPr>
              <a:t>0.5</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0</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Merge the fused L channel back with the original A and B channels</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fused_lab_image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merge</a:t>
            </a:r>
            <a:r>
              <a:rPr lang="en-US" sz="3600">
                <a:solidFill>
                  <a:srgbClr val="C9D1D9"/>
                </a:solidFill>
                <a:latin typeface="Consolas" panose="020B0609020204030204" charset="0"/>
                <a:ea typeface="Verdana" panose="020B0604030504040204" pitchFamily="34" charset="0"/>
                <a:cs typeface="Arial" panose="020B0604020202020204"/>
                <a:sym typeface="+mn-ea"/>
              </a:rPr>
              <a:t>((fused_L, </a:t>
            </a:r>
            <a:r>
              <a:rPr lang="en-US" sz="3600">
                <a:solidFill>
                  <a:srgbClr val="79C0FF"/>
                </a:solidFill>
                <a:latin typeface="Consolas" panose="020B0609020204030204" charset="0"/>
                <a:ea typeface="Verdana" panose="020B0604030504040204" pitchFamily="34" charset="0"/>
                <a:cs typeface="Arial" panose="020B0604020202020204"/>
                <a:sym typeface="+mn-ea"/>
              </a:rPr>
              <a:t>A</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B</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Convert the fused LAB image back to RGB color space for visualization</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fused_rgb_image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(fused_lab_image,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.COLOR_LAB2BGR)</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8B949E"/>
                </a:solidFill>
                <a:latin typeface="Consolas" panose="020B0609020204030204" charset="0"/>
                <a:ea typeface="Verdana" panose="020B0604030504040204" pitchFamily="34" charset="0"/>
                <a:cs typeface="Arial" panose="020B0604020202020204"/>
                <a:sym typeface="+mn-ea"/>
              </a:rPr>
              <a:t># Display the images using matplotlib</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figure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figsize</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15</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5</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'Infrared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(ir_image, </a:t>
            </a:r>
            <a:r>
              <a:rPr lang="en-US" sz="3600">
                <a:solidFill>
                  <a:srgbClr val="FDAC54"/>
                </a:solidFill>
                <a:latin typeface="Consolas" panose="020B0609020204030204" charset="0"/>
                <a:ea typeface="Verdana" panose="020B0604030504040204" pitchFamily="34" charset="0"/>
                <a:cs typeface="Arial" panose="020B0604020202020204"/>
                <a:sym typeface="+mn-ea"/>
              </a:rPr>
              <a:t>cmap</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'gray'</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2</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'LAB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(lab_image,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.COLOR_LAB2RGB))</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subplot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79C0FF"/>
                </a:solidFill>
                <a:latin typeface="Consolas" panose="020B0609020204030204" charset="0"/>
                <a:ea typeface="Verdana" panose="020B0604030504040204" pitchFamily="34" charset="0"/>
                <a:cs typeface="Arial" panose="020B0604020202020204"/>
                <a:sym typeface="+mn-ea"/>
              </a:rPr>
              <a:t>1</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79C0FF"/>
                </a:solidFill>
                <a:latin typeface="Consolas" panose="020B0609020204030204" charset="0"/>
                <a:ea typeface="Verdana" panose="020B0604030504040204" pitchFamily="34" charset="0"/>
                <a:cs typeface="Arial" panose="020B0604020202020204"/>
                <a:sym typeface="+mn-ea"/>
              </a:rPr>
              <a:t>3</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title</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'Fused Image'</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cvtColor</a:t>
            </a:r>
            <a:r>
              <a:rPr lang="en-US" sz="3600">
                <a:solidFill>
                  <a:srgbClr val="C9D1D9"/>
                </a:solidFill>
                <a:latin typeface="Consolas" panose="020B0609020204030204" charset="0"/>
                <a:ea typeface="Verdana" panose="020B0604030504040204" pitchFamily="34" charset="0"/>
                <a:cs typeface="Arial" panose="020B0604020202020204"/>
                <a:sym typeface="+mn-ea"/>
              </a:rPr>
              <a:t>(fused_rgb_image,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.COLOR_BGR2RGB))</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axis</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'off'</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plt</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show</a:t>
            </a:r>
            <a:r>
              <a:rPr lang="en-US" sz="3600">
                <a:solidFill>
                  <a:srgbClr val="C9D1D9"/>
                </a:solidFill>
                <a:latin typeface="Consolas" panose="020B0609020204030204" charset="0"/>
                <a:ea typeface="Verdana" panose="020B0604030504040204" pitchFamily="34" charset="0"/>
                <a:cs typeface="Arial" panose="020B0604020202020204"/>
                <a:sym typeface="+mn-ea"/>
              </a:rPr>
              <a:t>()</a:t>
            </a:r>
            <a:endParaRPr lang="en-US" sz="3600" b="0">
              <a:solidFill>
                <a:srgbClr val="8B949E"/>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fused_image_path </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A5D6FF"/>
                </a:solidFill>
                <a:latin typeface="Consolas" panose="020B0609020204030204" charset="0"/>
                <a:ea typeface="Verdana" panose="020B0604030504040204" pitchFamily="34" charset="0"/>
                <a:cs typeface="Arial" panose="020B0604020202020204"/>
                <a:sym typeface="+mn-ea"/>
              </a:rPr>
              <a:t>'D:</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PROJECT</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M3FD_Fusion(1)</a:t>
            </a:r>
            <a:r>
              <a:rPr lang="en-US" sz="3600">
                <a:solidFill>
                  <a:srgbClr val="EC8E2C"/>
                </a:solidFill>
                <a:latin typeface="Consolas" panose="020B0609020204030204" charset="0"/>
                <a:ea typeface="Verdana" panose="020B0604030504040204" pitchFamily="34" charset="0"/>
                <a:cs typeface="Arial" panose="020B0604020202020204"/>
                <a:sym typeface="+mn-ea"/>
              </a:rPr>
              <a:t>\\</a:t>
            </a:r>
            <a:r>
              <a:rPr lang="en-US" sz="3600">
                <a:solidFill>
                  <a:srgbClr val="A5D6FF"/>
                </a:solidFill>
                <a:latin typeface="Consolas" panose="020B0609020204030204" charset="0"/>
                <a:ea typeface="Verdana" panose="020B0604030504040204" pitchFamily="34" charset="0"/>
                <a:cs typeface="Arial" panose="020B0604020202020204"/>
                <a:sym typeface="+mn-ea"/>
              </a:rPr>
              <a:t>fused_lab_ir_image.png'</a:t>
            </a:r>
            <a:r>
              <a:rPr lang="en-US" sz="3600">
                <a:solidFill>
                  <a:srgbClr val="C9D1D9"/>
                </a:solidFill>
                <a:latin typeface="Consolas" panose="020B0609020204030204" charset="0"/>
                <a:ea typeface="Verdana" panose="020B0604030504040204" pitchFamily="34" charset="0"/>
                <a:cs typeface="Arial" panose="020B0604020202020204"/>
                <a:sym typeface="+mn-ea"/>
              </a:rPr>
              <a:t> </a:t>
            </a:r>
            <a:endParaRPr lang="en-US" sz="3600" b="0">
              <a:solidFill>
                <a:srgbClr val="C9D1D9"/>
              </a:solidFill>
              <a:latin typeface="Consolas" panose="020B0609020204030204" charset="0"/>
            </a:endParaRPr>
          </a:p>
          <a:p>
            <a:pPr marL="0" indent="0" algn="l"/>
            <a:r>
              <a:rPr lang="en-US" sz="3600">
                <a:solidFill>
                  <a:srgbClr val="C9D1D9"/>
                </a:solidFill>
                <a:latin typeface="Consolas" panose="020B0609020204030204" charset="0"/>
                <a:ea typeface="Verdana" panose="020B0604030504040204" pitchFamily="34" charset="0"/>
                <a:cs typeface="Arial" panose="020B0604020202020204"/>
                <a:sym typeface="+mn-ea"/>
              </a:rPr>
              <a:t>  </a:t>
            </a:r>
            <a:r>
              <a:rPr lang="en-US" sz="3600">
                <a:solidFill>
                  <a:srgbClr val="FDAC54"/>
                </a:solidFill>
                <a:latin typeface="Consolas" panose="020B0609020204030204" charset="0"/>
                <a:ea typeface="Verdana" panose="020B0604030504040204" pitchFamily="34" charset="0"/>
                <a:cs typeface="Arial" panose="020B0604020202020204"/>
                <a:sym typeface="+mn-ea"/>
              </a:rPr>
              <a:t>cv2</a:t>
            </a:r>
            <a:r>
              <a:rPr lang="en-US" sz="3600">
                <a:solidFill>
                  <a:srgbClr val="C9D1D9"/>
                </a:solidFill>
                <a:latin typeface="Consolas" panose="020B0609020204030204" charset="0"/>
                <a:ea typeface="Verdana" panose="020B0604030504040204" pitchFamily="34" charset="0"/>
                <a:cs typeface="Arial" panose="020B0604020202020204"/>
                <a:sym typeface="+mn-ea"/>
              </a:rPr>
              <a:t>.</a:t>
            </a:r>
            <a:r>
              <a:rPr lang="en-US" sz="3600">
                <a:solidFill>
                  <a:srgbClr val="D2A8FF"/>
                </a:solidFill>
                <a:latin typeface="Consolas" panose="020B0609020204030204" charset="0"/>
                <a:ea typeface="Verdana" panose="020B0604030504040204" pitchFamily="34" charset="0"/>
                <a:cs typeface="Arial" panose="020B0604020202020204"/>
                <a:sym typeface="+mn-ea"/>
              </a:rPr>
              <a:t>imwrite</a:t>
            </a:r>
            <a:r>
              <a:rPr lang="en-US" sz="3600">
                <a:solidFill>
                  <a:srgbClr val="C9D1D9"/>
                </a:solidFill>
                <a:latin typeface="Consolas" panose="020B0609020204030204" charset="0"/>
                <a:ea typeface="Verdana" panose="020B0604030504040204" pitchFamily="34" charset="0"/>
                <a:cs typeface="Arial" panose="020B0604020202020204"/>
                <a:sym typeface="+mn-ea"/>
              </a:rPr>
              <a:t>(fused_image_path, fused_rgb_image)</a:t>
            </a:r>
            <a:endParaRPr lang="en-US" sz="3600">
              <a:latin typeface="Consolas" panose="020B0609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1"/>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2"/>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Group – Details</a:t>
            </a:r>
            <a:endParaRPr dirty="0"/>
          </a:p>
        </p:txBody>
      </p:sp>
      <p:grpSp>
        <p:nvGrpSpPr>
          <p:cNvPr id="16" name="Group 15"/>
          <p:cNvGrpSpPr/>
          <p:nvPr/>
        </p:nvGrpSpPr>
        <p:grpSpPr>
          <a:xfrm>
            <a:off x="550606" y="762414"/>
            <a:ext cx="10965118" cy="305674"/>
            <a:chOff x="550606" y="762414"/>
            <a:chExt cx="10965118" cy="305674"/>
          </a:xfrm>
          <a:solidFill>
            <a:schemeClr val="tx2">
              <a:lumMod val="10000"/>
            </a:schemeClr>
          </a:solidFill>
        </p:grpSpPr>
        <p:sp>
          <p:nvSpPr>
            <p:cNvPr id="2" name="Google Shape;120;p76"/>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120;p76"/>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Track</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20;p76"/>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Roll No</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20;p76"/>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Name</a:t>
              </a:r>
              <a:endParaRPr lang="en-US" sz="1000" b="1" dirty="0">
                <a:ea typeface="Verdana" panose="020B0604030504040204"/>
              </a:endParaRPr>
            </a:p>
          </p:txBody>
        </p:sp>
      </p:grpSp>
      <p:grpSp>
        <p:nvGrpSpPr>
          <p:cNvPr id="15" name="Group 14"/>
          <p:cNvGrpSpPr/>
          <p:nvPr/>
        </p:nvGrpSpPr>
        <p:grpSpPr>
          <a:xfrm>
            <a:off x="2758938" y="1694190"/>
            <a:ext cx="8756787" cy="545420"/>
            <a:chOff x="2759164" y="1557376"/>
            <a:chExt cx="8756560" cy="369096"/>
          </a:xfrm>
        </p:grpSpPr>
        <p:sp>
          <p:nvSpPr>
            <p:cNvPr id="12"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BU21EECE0100186</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N Shanmuka HarshaVardhan</a:t>
              </a:r>
              <a:r>
                <a:rPr lang="en-IN" alt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 Reddy</a:t>
              </a:r>
              <a:endParaRPr lang="en-IN" alt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endParaRPr>
            </a:p>
          </p:txBody>
        </p:sp>
      </p:grpSp>
      <p:grpSp>
        <p:nvGrpSpPr>
          <p:cNvPr id="17" name="Group 16"/>
          <p:cNvGrpSpPr/>
          <p:nvPr/>
        </p:nvGrpSpPr>
        <p:grpSpPr>
          <a:xfrm>
            <a:off x="2759164" y="3788665"/>
            <a:ext cx="8756560" cy="369096"/>
            <a:chOff x="2759164" y="1557376"/>
            <a:chExt cx="8756560" cy="369096"/>
          </a:xfrm>
        </p:grpSpPr>
        <p:sp>
          <p:nvSpPr>
            <p:cNvPr id="19"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lang="en-US" dirty="0">
                <a:solidFill>
                  <a:schemeClr val="lt1"/>
                </a:solidFill>
                <a:latin typeface="Verdana" panose="020B0604030504040204"/>
                <a:ea typeface="Verdana" panose="020B0604030504040204"/>
                <a:cs typeface="Verdana" panose="020B0604030504040204"/>
                <a:sym typeface="Verdana" panose="020B0604030504040204"/>
              </a:endParaRPr>
            </a:p>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cs typeface="Verdana" panose="020B0604030504040204"/>
                  <a:sym typeface="Verdana" panose="020B0604030504040204"/>
                </a:rPr>
                <a:t>BU21EECE0100295</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3600"/>
                <a:buFont typeface="Arial" panose="020B0604020202020204"/>
                <a:buNone/>
              </a:pP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B Thanuja</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2" name="Group 21"/>
          <p:cNvGrpSpPr/>
          <p:nvPr/>
        </p:nvGrpSpPr>
        <p:grpSpPr>
          <a:xfrm>
            <a:off x="2644864" y="5283628"/>
            <a:ext cx="8756560" cy="369096"/>
            <a:chOff x="2759164" y="1557376"/>
            <a:chExt cx="8756560" cy="369096"/>
          </a:xfrm>
        </p:grpSpPr>
        <p:sp>
          <p:nvSpPr>
            <p:cNvPr id="24"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 AI/ML</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cs typeface="Verdana" panose="020B0604030504040204"/>
                  <a:sym typeface="Verdana" panose="020B0604030504040204"/>
                </a:rPr>
                <a:t>BU21EECE0100381</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S M</a:t>
              </a:r>
              <a:r>
                <a:rPr lang="en-IN" alt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ohammad</a:t>
              </a: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 Khwaja Moinuddin</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3" name="Slide Number Placeholder 3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pic>
        <p:nvPicPr>
          <p:cNvPr id="5" name="Content Placeholder 4" descr="MY PIC1"/>
          <p:cNvPicPr>
            <a:picLocks noChangeAspect="1"/>
          </p:cNvPicPr>
          <p:nvPr>
            <p:ph idx="1"/>
          </p:nvPr>
        </p:nvPicPr>
        <p:blipFill>
          <a:blip r:embed="rId3"/>
          <a:stretch>
            <a:fillRect/>
          </a:stretch>
        </p:blipFill>
        <p:spPr>
          <a:xfrm>
            <a:off x="905510" y="1416050"/>
            <a:ext cx="1198245" cy="1159510"/>
          </a:xfrm>
          <a:prstGeom prst="rect">
            <a:avLst/>
          </a:prstGeom>
        </p:spPr>
      </p:pic>
      <p:pic>
        <p:nvPicPr>
          <p:cNvPr id="6" name="Picture 5" descr="WhatsApp Image 2024-08-21 at 08.55.18_e33f252d"/>
          <p:cNvPicPr>
            <a:picLocks noChangeAspect="1"/>
          </p:cNvPicPr>
          <p:nvPr/>
        </p:nvPicPr>
        <p:blipFill>
          <a:blip r:embed="rId4"/>
          <a:stretch>
            <a:fillRect/>
          </a:stretch>
        </p:blipFill>
        <p:spPr>
          <a:xfrm>
            <a:off x="687070" y="3206115"/>
            <a:ext cx="1506855" cy="1341755"/>
          </a:xfrm>
          <a:prstGeom prst="rect">
            <a:avLst/>
          </a:prstGeom>
        </p:spPr>
      </p:pic>
      <p:pic>
        <p:nvPicPr>
          <p:cNvPr id="32" name="Picture 31" descr="WhatsApp Image 2024-08-21 at 09.08.43_12fa92b2"/>
          <p:cNvPicPr>
            <a:picLocks noChangeAspect="1"/>
          </p:cNvPicPr>
          <p:nvPr/>
        </p:nvPicPr>
        <p:blipFill>
          <a:blip r:embed="rId5"/>
          <a:stretch>
            <a:fillRect/>
          </a:stretch>
        </p:blipFill>
        <p:spPr>
          <a:xfrm>
            <a:off x="792480" y="4864100"/>
            <a:ext cx="1080135" cy="1510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pic>
        <p:nvPicPr>
          <p:cNvPr id="4" name="Picture 3" descr="upload_post_object_v2_351577188"/>
          <p:cNvPicPr>
            <a:picLocks noChangeAspect="1"/>
          </p:cNvPicPr>
          <p:nvPr/>
        </p:nvPicPr>
        <p:blipFill>
          <a:blip r:embed="rId1"/>
          <a:stretch>
            <a:fillRect/>
          </a:stretch>
        </p:blipFill>
        <p:spPr>
          <a:xfrm>
            <a:off x="165453" y="1933820"/>
            <a:ext cx="12026587" cy="3032084"/>
          </a:xfrm>
          <a:prstGeom prst="rect">
            <a:avLst/>
          </a:prstGeom>
        </p:spPr>
      </p:pic>
      <p:sp>
        <p:nvSpPr>
          <p:cNvPr id="5" name="Text Box 4"/>
          <p:cNvSpPr txBox="1"/>
          <p:nvPr userDrawn="1"/>
        </p:nvSpPr>
        <p:spPr>
          <a:xfrm>
            <a:off x="1143963" y="1176242"/>
            <a:ext cx="785495" cy="306705"/>
          </a:xfrm>
          <a:prstGeom prst="rect">
            <a:avLst/>
          </a:prstGeom>
        </p:spPr>
        <p:txBody>
          <a:bodyPr wrap="none" rtlCol="0">
            <a:spAutoFit/>
          </a:bodyPr>
          <a:p>
            <a:pPr algn="l"/>
            <a:r>
              <a:rPr lang="en-US" altLang="zh-CN" b="1">
                <a:sym typeface="+mn-ea"/>
              </a:rPr>
              <a:t>Result:</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Contribution</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endParaRPr lang="en-IN" b="1"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Implementing image fusion algorithm</a:t>
            </a:r>
            <a:endParaRPr lang="en-IN" dirty="0">
              <a:latin typeface="Verdana" panose="020B0604030504040204" pitchFamily="34" charset="0"/>
              <a:ea typeface="Verdana" panose="020B0604030504040204" pitchFamily="34" charset="0"/>
              <a:sym typeface="+mn-ea"/>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Data Preprocessing </a:t>
            </a:r>
            <a:endParaRPr lang="en-IN" dirty="0">
              <a:latin typeface="Verdana" panose="020B0604030504040204" pitchFamily="34" charset="0"/>
              <a:ea typeface="Verdana" panose="020B0604030504040204" pitchFamily="34" charset="0"/>
              <a:sym typeface="+mn-ea"/>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Image Fusion Tests</a:t>
            </a:r>
            <a:endParaRPr lang="en-IN" dirty="0">
              <a:latin typeface="Verdana" panose="020B0604030504040204" pitchFamily="34" charset="0"/>
              <a:ea typeface="Verdana" panose="020B0604030504040204" pitchFamily="34" charset="0"/>
              <a:sym typeface="+mn-ea"/>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Feature Extraction</a:t>
            </a:r>
            <a:endParaRPr lang="en-IN"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Coding</a:t>
            </a:r>
            <a:endParaRPr lang="en-IN" dirty="0">
              <a:latin typeface="Verdana" panose="020B0604030504040204" pitchFamily="34" charset="0"/>
              <a:ea typeface="Verdana" panose="020B0604030504040204" pitchFamily="34" charset="0"/>
              <a:sym typeface="+mn-ea"/>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Report Writing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Documentation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lvl="3"/>
            <a:r>
              <a:rPr lang="en-IN" b="1" dirty="0">
                <a:latin typeface="Verdana" panose="020B0604030504040204" pitchFamily="34" charset="0"/>
                <a:ea typeface="Verdana" panose="020B0604030504040204" pitchFamily="34" charset="0"/>
              </a:rPr>
              <a:t>Key contributions:</a:t>
            </a:r>
            <a:r>
              <a:rPr lang="en-IN" dirty="0">
                <a:latin typeface="Verdana" panose="020B0604030504040204" pitchFamily="34" charset="0"/>
                <a:ea typeface="Verdana" panose="020B0604030504040204" pitchFamily="34" charset="0"/>
              </a:rPr>
              <a:t> N.Shanmuka Harshavardhan Reddy </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Preprocessing</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rPr>
              <a:t>Literature Review</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Documentation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Visualization and Presentation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lvl="3"/>
            <a:r>
              <a:rPr lang="en-IN" b="1" dirty="0">
                <a:latin typeface="Verdana" panose="020B0604030504040204" pitchFamily="34" charset="0"/>
                <a:ea typeface="Verdana" panose="020B0604030504040204" pitchFamily="34" charset="0"/>
              </a:rPr>
              <a:t>Key contributions:</a:t>
            </a:r>
            <a:r>
              <a:rPr lang="en-IN" dirty="0">
                <a:latin typeface="Verdana" panose="020B0604030504040204" pitchFamily="34" charset="0"/>
                <a:ea typeface="Verdana" panose="020B0604030504040204" pitchFamily="34" charset="0"/>
              </a:rPr>
              <a:t> B.Thanuja</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Experimental Setup</a:t>
            </a:r>
            <a:endParaRPr lang="en-IN" dirty="0">
              <a:latin typeface="Verdana" panose="020B0604030504040204" pitchFamily="34" charset="0"/>
              <a:ea typeface="Verdana" panose="020B0604030504040204" pitchFamily="34" charset="0"/>
              <a:sym typeface="+mn-ea"/>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Testing Datasets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Result </a:t>
            </a:r>
            <a:r>
              <a:rPr lang="en-IN" dirty="0">
                <a:latin typeface="Verdana" panose="020B0604030504040204" pitchFamily="34" charset="0"/>
                <a:ea typeface="Verdana" panose="020B0604030504040204" pitchFamily="34" charset="0"/>
                <a:sym typeface="+mn-ea"/>
              </a:rPr>
              <a:t>Analysis</a:t>
            </a:r>
            <a:endParaRPr lang="en-IN" dirty="0">
              <a:latin typeface="Verdana" panose="020B0604030504040204" pitchFamily="34" charset="0"/>
              <a:ea typeface="Verdana" panose="020B0604030504040204" pitchFamily="34" charset="0"/>
              <a:sym typeface="+mn-ea"/>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Report Writing </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Key contributions:</a:t>
            </a:r>
            <a:r>
              <a:rPr lang="en-IN" dirty="0">
                <a:latin typeface="Verdana" panose="020B0604030504040204" pitchFamily="34" charset="0"/>
                <a:ea typeface="Verdana" panose="020B0604030504040204" pitchFamily="34" charset="0"/>
              </a:rPr>
              <a:t> S.Mohammad Khwaja Moinuddin </a:t>
            </a:r>
            <a:endParaRPr lang="en-IN" dirty="0">
              <a:latin typeface="Verdana" panose="020B0604030504040204" pitchFamily="34" charset="0"/>
              <a:ea typeface="Verdana" panose="020B0604030504040204" pitchFamily="34" charset="0"/>
            </a:endParaRP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Optimization for Real-Time</a:t>
            </a:r>
            <a:endParaRPr lang="en-IN" dirty="0">
              <a:latin typeface="Verdana" panose="020B0604030504040204" pitchFamily="34" charset="0"/>
              <a:ea typeface="Verdana" panose="020B0604030504040204" pitchFamily="34" charset="0"/>
              <a:sym typeface="+mn-ea"/>
            </a:endParaRP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Coding</a:t>
            </a:r>
            <a:endParaRPr lang="en-IN" dirty="0">
              <a:latin typeface="Verdana" panose="020B0604030504040204" pitchFamily="34" charset="0"/>
              <a:ea typeface="Verdana" panose="020B0604030504040204" pitchFamily="34" charset="0"/>
              <a:sym typeface="+mn-ea"/>
            </a:endParaRPr>
          </a:p>
          <a:p>
            <a:pPr marL="0" lvl="1"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Paper Research</a:t>
            </a:r>
            <a:endParaRPr lang="en-IN" dirty="0">
              <a:latin typeface="Verdana" panose="020B0604030504040204" pitchFamily="34" charset="0"/>
              <a:ea typeface="Verdana" panose="020B0604030504040204" pitchFamily="34" charset="0"/>
            </a:endParaRPr>
          </a:p>
          <a:p>
            <a:pPr marL="0" marR="0" lvl="1"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Feature Extraction</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2" name="Slide Number Placeholder 2"/>
          <p:cNvSpPr>
            <a:spLocks noGrp="1"/>
          </p:cNvSpPr>
          <p:nvPr/>
        </p:nvSpPr>
        <p:spPr>
          <a:xfrm>
            <a:off x="9575799" y="6619875"/>
            <a:ext cx="2743200" cy="365125"/>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smtClean="0"/>
            </a:fld>
            <a:endParaRPr lang="en-US" dirty="0"/>
          </a:p>
        </p:txBody>
      </p:sp>
      <p:sp>
        <p:nvSpPr>
          <p:cNvPr id="6" name="Google Shape;125;p3"/>
          <p:cNvSpPr txBox="1"/>
          <p:nvPr/>
        </p:nvSpPr>
        <p:spPr>
          <a:xfrm>
            <a:off x="1127124" y="359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Conclusion &amp; Future Work</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125;p3"/>
          <p:cNvSpPr txBox="1"/>
          <p:nvPr/>
        </p:nvSpPr>
        <p:spPr>
          <a:xfrm>
            <a:off x="579283" y="998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The project successfully explores modifications to conventional image fusion methods for visible and infrared images, focusing on real-time applications. By combining the strengths of both imaging modalities, the project enhances decision-making and information processing in areas like surveillance, medical imaging, and remote sensing. The modified methods address the limitations of deep learning approaches, such as requiring prior knowledge and difficulties with generalization, making them more suitable for existing hardware and real-time scenarios. The proposed solutions improve the quality and efficiency of fused images, providing better visualization and analysis without compromising speed, which is critical in resource-constrained environments​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In future work, the implementation of the modified image fusion methods on the NVIDIA Jetson Nano platform will be explored to leverage its computational capabilities for real-time applications. Detailed measurements of computational time will be conducted to assess the performance of the fusion algorithms. Strategies to optimize and improve the computational efficiency will be investigated to ensure the methods meet real-time processing requirements. This includes fine-tuning algorithm parameters and possibly incorporating hardware acceleration techniques to further enhance processing speed and overall system performance.</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rgbClr val="DF2A36"/>
                </a:solidFill>
                <a:latin typeface="Arial" panose="020B0604020202020204"/>
                <a:ea typeface="Arial" panose="020B0604020202020204"/>
                <a:cs typeface="Arial" panose="020B0604020202020204"/>
                <a:sym typeface="Arial" panose="020B0604020202020204"/>
              </a:rPr>
              <a:t>THANK YOU</a:t>
            </a:r>
            <a:endParaRPr sz="4400" b="0" i="0" u="none" strike="noStrike" cap="none">
              <a:solidFill>
                <a:srgbClr val="DF2A36"/>
              </a:solidFill>
              <a:latin typeface="Arial" panose="020B0604020202020204"/>
              <a:ea typeface="Arial" panose="020B0604020202020204"/>
              <a:cs typeface="Arial" panose="020B0604020202020204"/>
              <a:sym typeface="Arial" panose="020B0604020202020204"/>
            </a:endParaRPr>
          </a:p>
        </p:txBody>
      </p:sp>
      <p:pic>
        <p:nvPicPr>
          <p:cNvPr id="231" name="Google Shape;231;p35"/>
          <p:cNvPicPr preferRelativeResize="0"/>
          <p:nvPr/>
        </p:nvPicPr>
        <p:blipFill rotWithShape="1">
          <a:blip r:embed="rId1"/>
          <a:srcRect l="22326" t="32664" r="11837" b="35102"/>
          <a:stretch>
            <a:fillRect/>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239" name="Google Shape;239;p35"/>
          <p:cNvPicPr preferRelativeResize="0"/>
          <p:nvPr/>
        </p:nvPicPr>
        <p:blipFill rotWithShape="1">
          <a:blip r:embed="rId2"/>
          <a:srcRect/>
          <a:stretch>
            <a:fill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1"/>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2"/>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000124" y="1268361"/>
            <a:ext cx="9943179" cy="332295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To develop and optimize algorithms that improve the fusion of visible and infrared images, ensuring the preservation of critical information from both modalities in real-time applications.</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To enhance the computational efficiency of conventional image fusion methods, enabling their deployment on resource-constrained devices without compromising performance.</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rPr>
              <a:t>To integrate the modified image fusion techniques seamlessly with existing real-time systems, facilitating their adoption in applications like surveillance, medical imaging, and remote sensing.</a:t>
            </a: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34" name="TextBox 33"/>
          <p:cNvSpPr txBox="1"/>
          <p:nvPr/>
        </p:nvSpPr>
        <p:spPr>
          <a:xfrm>
            <a:off x="1014942" y="3860497"/>
            <a:ext cx="9943179" cy="2030095"/>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Main Goals </a:t>
            </a:r>
            <a:endParaRPr lang="en-IN"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rPr>
              <a:t>Multi-Resolution Details</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rPr>
              <a:t>Remote Sensing</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err="1">
                <a:latin typeface="Verdana" panose="020B0604030504040204" pitchFamily="34" charset="0"/>
                <a:ea typeface="Verdana" panose="020B0604030504040204" pitchFamily="34" charset="0"/>
              </a:rPr>
              <a:t>Enhanced Visualization and Analysis</a:t>
            </a:r>
            <a:endParaRPr lang="en-IN" dirty="0" err="1">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Additional Goals </a:t>
            </a:r>
            <a:r>
              <a:rPr lang="en-US" altLang="en-IN" b="1" dirty="0">
                <a:latin typeface="Verdana" panose="020B0604030504040204" pitchFamily="34" charset="0"/>
                <a:ea typeface="Verdana" panose="020B0604030504040204" pitchFamily="34" charset="0"/>
              </a:rPr>
              <a:t>:</a:t>
            </a:r>
            <a:endParaRPr lang="en-IN"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Real-time Processing</a:t>
            </a:r>
            <a:endParaRPr lang="en-IN" dirty="0">
              <a:latin typeface="Verdana" panose="020B0604030504040204" pitchFamily="34" charset="0"/>
              <a:ea typeface="Verdana" panose="020B0604030504040204" pitchFamily="34" charset="0"/>
              <a:sym typeface="+mn-ea"/>
            </a:endParaRPr>
          </a:p>
          <a:p>
            <a:pPr marL="285750" indent="-285750">
              <a:buFont typeface="Arial" panose="020B0604020202020204" pitchFamily="34" charset="0"/>
              <a:buChar char="•"/>
            </a:pPr>
            <a:r>
              <a:rPr lang="en-US" altLang="en-IN" dirty="0">
                <a:latin typeface="Verdana" panose="020B0604030504040204" pitchFamily="34" charset="0"/>
                <a:ea typeface="Verdana" panose="020B0604030504040204" pitchFamily="34" charset="0"/>
                <a:sym typeface="+mn-ea"/>
              </a:rPr>
              <a:t>Accurate</a:t>
            </a:r>
            <a:endParaRPr lang="en-IN" dirty="0" err="1">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1"/>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2"/>
          <a:srcRect l="37906" t="34096" r="9606" b="36394"/>
          <a:stretch>
            <a:fillRect/>
          </a:stretch>
        </p:blipFill>
        <p:spPr>
          <a:xfrm>
            <a:off x="11125200" y="11945"/>
            <a:ext cx="1066800" cy="599768"/>
          </a:xfrm>
          <a:prstGeom prst="rect">
            <a:avLst/>
          </a:prstGeom>
        </p:spPr>
      </p:pic>
      <p:sp>
        <p:nvSpPr>
          <p:cNvPr id="8" name="Google Shape;125;p3"/>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endParaRPr lang="en-IN" dirty="0">
              <a:latin typeface="Verdana" panose="020B0604030504040204" pitchFamily="34" charset="0"/>
              <a:ea typeface="Verdana" panose="020B0604030504040204" pitchFamily="34" charset="0"/>
            </a:endParaRPr>
          </a:p>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Plan</a:t>
            </a:r>
            <a:endParaRPr dirty="0"/>
          </a:p>
        </p:txBody>
      </p:sp>
      <p:pic>
        <p:nvPicPr>
          <p:cNvPr id="4" name="Content Placeholder 3"/>
          <p:cNvPicPr>
            <a:picLocks noChangeAspect="1"/>
          </p:cNvPicPr>
          <p:nvPr>
            <p:ph idx="1"/>
          </p:nvPr>
        </p:nvPicPr>
        <p:blipFill>
          <a:blip r:embed="rId3"/>
          <a:stretch>
            <a:fillRect/>
          </a:stretch>
        </p:blipFill>
        <p:spPr>
          <a:xfrm>
            <a:off x="149860" y="1699260"/>
            <a:ext cx="11893550" cy="3902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Literature Survey</a:t>
            </a:r>
            <a:endParaRPr dirty="0"/>
          </a:p>
        </p:txBody>
      </p:sp>
      <p:sp>
        <p:nvSpPr>
          <p:cNvPr id="5" name="Google Shape;125;p3"/>
          <p:cNvSpPr txBox="1"/>
          <p:nvPr/>
        </p:nvSpPr>
        <p:spPr>
          <a:xfrm>
            <a:off x="452120" y="726440"/>
            <a:ext cx="11326495" cy="276860"/>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aphicFrame>
        <p:nvGraphicFramePr>
          <p:cNvPr id="2" name="Table 1"/>
          <p:cNvGraphicFramePr/>
          <p:nvPr/>
        </p:nvGraphicFramePr>
        <p:xfrm>
          <a:off x="155575" y="1003300"/>
          <a:ext cx="11641455" cy="5713730"/>
        </p:xfrm>
        <a:graphic>
          <a:graphicData uri="http://schemas.openxmlformats.org/drawingml/2006/table">
            <a:tbl>
              <a:tblPr firstRow="1" bandRow="1">
                <a:tableStyleId>{5C22544A-7EE6-4342-B048-85BDC9FD1C3A}</a:tableStyleId>
              </a:tblPr>
              <a:tblGrid>
                <a:gridCol w="565150"/>
                <a:gridCol w="1519555"/>
                <a:gridCol w="1451610"/>
                <a:gridCol w="1640205"/>
                <a:gridCol w="6464935"/>
              </a:tblGrid>
              <a:tr h="518160">
                <a:tc>
                  <a:txBody>
                    <a:bodyPr/>
                    <a:p>
                      <a:pPr>
                        <a:buNone/>
                      </a:pPr>
                      <a:r>
                        <a:rPr lang="en-US"/>
                        <a:t>S.No</a:t>
                      </a:r>
                      <a:endParaRPr lang="en-US"/>
                    </a:p>
                  </a:txBody>
                  <a:tcPr/>
                </a:tc>
                <a:tc>
                  <a:txBody>
                    <a:bodyPr/>
                    <a:p>
                      <a:pPr>
                        <a:buNone/>
                      </a:pPr>
                      <a:r>
                        <a:rPr lang="en-US"/>
                        <a:t>Title</a:t>
                      </a:r>
                      <a:endParaRPr lang="en-US"/>
                    </a:p>
                  </a:txBody>
                  <a:tcPr/>
                </a:tc>
                <a:tc>
                  <a:txBody>
                    <a:bodyPr/>
                    <a:p>
                      <a:pPr>
                        <a:buNone/>
                      </a:pPr>
                      <a:r>
                        <a:rPr lang="en-US"/>
                        <a:t>Autor</a:t>
                      </a:r>
                      <a:endParaRPr lang="en-US"/>
                    </a:p>
                  </a:txBody>
                  <a:tcPr/>
                </a:tc>
                <a:tc>
                  <a:txBody>
                    <a:bodyPr/>
                    <a:p>
                      <a:pPr>
                        <a:buNone/>
                      </a:pPr>
                      <a:r>
                        <a:rPr lang="en-US"/>
                        <a:t>Published In</a:t>
                      </a:r>
                      <a:endParaRPr lang="en-US"/>
                    </a:p>
                  </a:txBody>
                  <a:tcPr/>
                </a:tc>
                <a:tc>
                  <a:txBody>
                    <a:bodyPr/>
                    <a:p>
                      <a:pPr>
                        <a:buNone/>
                      </a:pPr>
                      <a:r>
                        <a:rPr lang="en-US"/>
                        <a:t>Objective</a:t>
                      </a:r>
                      <a:endParaRPr lang="en-US"/>
                    </a:p>
                  </a:txBody>
                  <a:tcPr/>
                </a:tc>
              </a:tr>
              <a:tr h="3225165">
                <a:tc>
                  <a:txBody>
                    <a:bodyPr/>
                    <a:p>
                      <a:pPr>
                        <a:buNone/>
                      </a:pPr>
                      <a:r>
                        <a:rPr lang="en-US"/>
                        <a:t>1</a:t>
                      </a:r>
                      <a:endParaRPr lang="en-US"/>
                    </a:p>
                  </a:txBody>
                  <a:tcPr/>
                </a:tc>
                <a:tc>
                  <a:txBody>
                    <a:bodyPr/>
                    <a:p>
                      <a:pPr>
                        <a:buNone/>
                      </a:pPr>
                      <a:r>
                        <a:rPr lang="en-US"/>
                        <a:t>A Colour-Focused Visible and Infrared Image</a:t>
                      </a:r>
                      <a:endParaRPr lang="en-US"/>
                    </a:p>
                    <a:p>
                      <a:pPr>
                        <a:buNone/>
                      </a:pPr>
                      <a:r>
                        <a:rPr lang="en-US"/>
                        <a:t> Fusion Framework for Aiding Human Perception</a:t>
                      </a:r>
                      <a:endParaRPr lang="en-US"/>
                    </a:p>
                  </a:txBody>
                  <a:tcPr/>
                </a:tc>
                <a:tc>
                  <a:txBody>
                    <a:bodyPr/>
                    <a:p>
                      <a:pPr>
                        <a:buNone/>
                      </a:pPr>
                      <a:r>
                        <a:rPr lang="en-US"/>
                        <a:t> Nithin Eswarappa, Shefali Waldekar, Jeevan K.M, Bikram Kumar Vivek and Koshy George</a:t>
                      </a:r>
                      <a:endParaRPr lang="en-US"/>
                    </a:p>
                  </a:txBody>
                  <a:tcPr/>
                </a:tc>
                <a:tc>
                  <a:txBody>
                    <a:bodyPr/>
                    <a:p>
                      <a:pPr>
                        <a:buNone/>
                      </a:pPr>
                      <a:r>
                        <a:rPr lang="en-US"/>
                        <a:t>2024 IEEE International Conference on Electronics, Computing and Communication Technologies (CONECCT)</a:t>
                      </a:r>
                      <a:endParaRPr lang="en-US"/>
                    </a:p>
                    <a:p>
                      <a:pPr>
                        <a:buNone/>
                      </a:pPr>
                      <a:r>
                        <a:rPr lang="en-US"/>
                        <a:t>Date of Conference: 12-14 July 2024</a:t>
                      </a:r>
                      <a:endParaRPr lang="en-US"/>
                    </a:p>
                    <a:p>
                      <a:pPr>
                        <a:buNone/>
                      </a:pPr>
                      <a:r>
                        <a:rPr lang="en-US"/>
                        <a:t>Date Added to IEEE Xplore: 20 September 2024</a:t>
                      </a:r>
                      <a:endParaRPr lang="en-US"/>
                    </a:p>
                  </a:txBody>
                  <a:tcPr/>
                </a:tc>
                <a:tc>
                  <a:txBody>
                    <a:bodyPr/>
                    <a:p>
                      <a:pPr>
                        <a:buNone/>
                      </a:pPr>
                      <a:r>
                        <a:rPr lang="en-US"/>
                        <a:t>Image fusion methods are required when images from the same or different sensors are available. In several applications, photographs from a colour camera are often fused with thermal infrared (medium-wave or long-wave) images. This paper focuses on those applications (typically security and surveillance) wherein the fused images are used by a human operator who will, in turn, make critical decisions. This paper presents two frameworks for fusing colour and infrared images, one in the red-green-blue (RGB) colour space and the other in lightness-chroma-hue (LCH) colour space. We compare qualitatively and quantitatively the performance of five existing fusion methods that work best in this scenario. The study is carried out across two datasets. Quantitatively, four existing metrics are used to analyse the performance. In addition, this paper proposes a performance metric that appeals to human perception and measures how well colour, edge, and contrast information are transferred to the fused image.</a:t>
                      </a:r>
                      <a:endParaRPr lang="en-US"/>
                    </a:p>
                  </a:txBody>
                  <a:tcPr/>
                </a:tc>
              </a:tr>
              <a:tr h="1970405">
                <a:tc>
                  <a:txBody>
                    <a:bodyPr/>
                    <a:p>
                      <a:pPr>
                        <a:buNone/>
                      </a:pPr>
                      <a:r>
                        <a:rPr lang="en-US"/>
                        <a:t>2</a:t>
                      </a:r>
                      <a:endParaRPr lang="en-US"/>
                    </a:p>
                  </a:txBody>
                  <a:tcPr/>
                </a:tc>
                <a:tc>
                  <a:txBody>
                    <a:bodyPr/>
                    <a:p>
                      <a:pPr>
                        <a:buNone/>
                      </a:pPr>
                      <a:r>
                        <a:rPr lang="en-US"/>
                        <a:t>Infrared and visible image fusion based on domain transform filtering and sparse representation</a:t>
                      </a:r>
                      <a:endParaRPr lang="en-US"/>
                    </a:p>
                  </a:txBody>
                  <a:tcPr/>
                </a:tc>
                <a:tc>
                  <a:txBody>
                    <a:bodyPr/>
                    <a:p>
                      <a:pPr>
                        <a:buNone/>
                      </a:pPr>
                      <a:r>
                        <a:rPr lang="en-US" sz="1400">
                          <a:sym typeface="+mn-ea"/>
                        </a:rPr>
                        <a:t>Xilai Li , </a:t>
                      </a:r>
                      <a:endParaRPr lang="en-US" sz="1400"/>
                    </a:p>
                    <a:p>
                      <a:pPr>
                        <a:buNone/>
                      </a:pPr>
                      <a:r>
                        <a:rPr lang="en-US" sz="1400">
                          <a:sym typeface="+mn-ea"/>
                        </a:rPr>
                        <a:t>Haishu Tan, </a:t>
                      </a:r>
                      <a:endParaRPr lang="en-US" sz="1400"/>
                    </a:p>
                    <a:p>
                      <a:pPr>
                        <a:buNone/>
                      </a:pPr>
                      <a:r>
                        <a:rPr lang="en-US" sz="1400">
                          <a:sym typeface="+mn-ea"/>
                        </a:rPr>
                        <a:t>Fuqiang Zhou, </a:t>
                      </a:r>
                      <a:endParaRPr lang="en-US" sz="1400"/>
                    </a:p>
                    <a:p>
                      <a:pPr>
                        <a:buNone/>
                      </a:pPr>
                      <a:r>
                        <a:rPr lang="en-US" sz="1400">
                          <a:sym typeface="+mn-ea"/>
                        </a:rPr>
                        <a:t>Gao Wang,</a:t>
                      </a:r>
                      <a:endParaRPr lang="en-US" sz="1400"/>
                    </a:p>
                    <a:p>
                      <a:pPr>
                        <a:buNone/>
                      </a:pPr>
                      <a:r>
                        <a:rPr lang="en-US" sz="1400">
                          <a:sym typeface="+mn-ea"/>
                        </a:rPr>
                        <a:t>Xiaosong Li</a:t>
                      </a:r>
                      <a:endParaRPr lang="en-US"/>
                    </a:p>
                  </a:txBody>
                  <a:tcPr/>
                </a:tc>
                <a:tc>
                  <a:txBody>
                    <a:bodyPr/>
                    <a:p>
                      <a:pPr>
                        <a:buNone/>
                      </a:pPr>
                      <a:r>
                        <a:rPr lang="en-US" sz="1400">
                          <a:sym typeface="+mn-ea"/>
                        </a:rPr>
                        <a:t>June 2023, </a:t>
                      </a:r>
                      <a:r>
                        <a:rPr lang="en-US" sz="1400">
                          <a:sym typeface="+mn-ea"/>
                        </a:rPr>
                        <a:t>Infrared Physics &amp; Technology</a:t>
                      </a:r>
                      <a:endParaRPr lang="en-US" sz="1400"/>
                    </a:p>
                    <a:p>
                      <a:pPr>
                        <a:buNone/>
                      </a:pPr>
                      <a:r>
                        <a:rPr lang="en-US" sz="1400">
                          <a:sym typeface="+mn-ea"/>
                        </a:rPr>
                        <a:t>Volume 131, 104701</a:t>
                      </a:r>
                      <a:endParaRPr lang="en-US" sz="1400"/>
                    </a:p>
                    <a:p>
                      <a:pPr>
                        <a:buNone/>
                      </a:pPr>
                      <a:endParaRPr lang="en-US"/>
                    </a:p>
                  </a:txBody>
                  <a:tcPr/>
                </a:tc>
                <a:tc>
                  <a:txBody>
                    <a:bodyPr/>
                    <a:p>
                      <a:pPr>
                        <a:buNone/>
                      </a:pPr>
                      <a:r>
                        <a:rPr lang="en-US"/>
                        <a:t>This paper presents a new method for combining infrared and visible images to provide clearer and more detailed images of complex scenes. The process involves breaking the images into simpler base layers and detailed layers. The detailed layers are merged using a technique that enhances important features. A special filter (DTF) is used to combine the base layers while keeping key structures and edges intact. This approach helps retain important details from both images. Tests show that the method produces better results than other existing methods, both visually and in terms of measurable quality.</a:t>
                      </a:r>
                      <a:endParaRPr lang="en-US"/>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p:nvPr>
            <p:ph idx="1"/>
          </p:nvPr>
        </p:nvGraphicFramePr>
        <p:xfrm>
          <a:off x="335915" y="1494790"/>
          <a:ext cx="11312525" cy="1309370"/>
        </p:xfrm>
        <a:graphic>
          <a:graphicData uri="http://schemas.openxmlformats.org/drawingml/2006/table">
            <a:tbl>
              <a:tblPr firstRow="1" bandRow="1">
                <a:tableStyleId>{5C22544A-7EE6-4342-B048-85BDC9FD1C3A}</a:tableStyleId>
              </a:tblPr>
              <a:tblGrid>
                <a:gridCol w="659765"/>
                <a:gridCol w="1478280"/>
                <a:gridCol w="1239520"/>
                <a:gridCol w="1716405"/>
                <a:gridCol w="6218555"/>
              </a:tblGrid>
              <a:tr h="654685">
                <a:tc>
                  <a:txBody>
                    <a:bodyPr/>
                    <a:p>
                      <a:pPr>
                        <a:buNone/>
                      </a:pPr>
                      <a:r>
                        <a:rPr lang="en-US"/>
                        <a:t>S.No</a:t>
                      </a:r>
                      <a:endParaRPr lang="en-US"/>
                    </a:p>
                  </a:txBody>
                  <a:tcPr/>
                </a:tc>
                <a:tc>
                  <a:txBody>
                    <a:bodyPr/>
                    <a:p>
                      <a:pPr>
                        <a:buNone/>
                      </a:pPr>
                      <a:r>
                        <a:rPr lang="en-US"/>
                        <a:t>Title</a:t>
                      </a:r>
                      <a:endParaRPr lang="en-US"/>
                    </a:p>
                  </a:txBody>
                  <a:tcPr/>
                </a:tc>
                <a:tc>
                  <a:txBody>
                    <a:bodyPr/>
                    <a:p>
                      <a:pPr>
                        <a:buNone/>
                      </a:pPr>
                      <a:r>
                        <a:rPr lang="en-US"/>
                        <a:t>Author</a:t>
                      </a:r>
                      <a:endParaRPr lang="en-US"/>
                    </a:p>
                  </a:txBody>
                  <a:tcPr/>
                </a:tc>
                <a:tc>
                  <a:txBody>
                    <a:bodyPr/>
                    <a:p>
                      <a:pPr>
                        <a:buNone/>
                      </a:pPr>
                      <a:r>
                        <a:rPr lang="en-US"/>
                        <a:t>Published In</a:t>
                      </a:r>
                      <a:endParaRPr lang="en-US"/>
                    </a:p>
                  </a:txBody>
                  <a:tcPr/>
                </a:tc>
                <a:tc>
                  <a:txBody>
                    <a:bodyPr/>
                    <a:p>
                      <a:pPr>
                        <a:buNone/>
                      </a:pPr>
                      <a:r>
                        <a:rPr lang="en-US"/>
                        <a:t>Objective</a:t>
                      </a:r>
                      <a:endParaRPr lang="en-US"/>
                    </a:p>
                  </a:txBody>
                  <a:tcPr/>
                </a:tc>
              </a:tr>
              <a:tr h="654685">
                <a:tc>
                  <a:txBody>
                    <a:bodyPr/>
                    <a:p>
                      <a:pPr>
                        <a:buNone/>
                      </a:pPr>
                      <a:r>
                        <a:rPr lang="en-US"/>
                        <a:t>1</a:t>
                      </a:r>
                      <a:endParaRPr lang="en-US"/>
                    </a:p>
                  </a:txBody>
                  <a:tcPr/>
                </a:tc>
                <a:tc>
                  <a:txBody>
                    <a:bodyPr/>
                    <a:p>
                      <a:pPr>
                        <a:buNone/>
                      </a:pPr>
                      <a:r>
                        <a:rPr lang="en-US"/>
                        <a:t>Image Fusion technique using Multi-resolution singular Value decomposition</a:t>
                      </a:r>
                      <a:endParaRPr lang="en-US"/>
                    </a:p>
                  </a:txBody>
                  <a:tcPr/>
                </a:tc>
                <a:tc>
                  <a:txBody>
                    <a:bodyPr/>
                    <a:p>
                      <a:pPr>
                        <a:buNone/>
                      </a:pPr>
                      <a:r>
                        <a:rPr lang="en-US"/>
                        <a:t>V.P.S. Naidu</a:t>
                      </a:r>
                      <a:endParaRPr lang="en-US"/>
                    </a:p>
                  </a:txBody>
                  <a:tcPr/>
                </a:tc>
                <a:tc>
                  <a:txBody>
                    <a:bodyPr/>
                    <a:p>
                      <a:pPr>
                        <a:buNone/>
                      </a:pPr>
                      <a:r>
                        <a:rPr lang="en-US" sz="1400">
                          <a:sym typeface="+mn-ea"/>
                        </a:rPr>
                        <a:t>5, September 2011, </a:t>
                      </a:r>
                      <a:r>
                        <a:rPr lang="en-US"/>
                        <a:t>Defence Science Journal, Vol. 61, pp. 479-484</a:t>
                      </a:r>
                      <a:endParaRPr lang="en-US"/>
                    </a:p>
                  </a:txBody>
                  <a:tcPr/>
                </a:tc>
                <a:tc>
                  <a:txBody>
                    <a:bodyPr/>
                    <a:p>
                      <a:pPr>
                        <a:buNone/>
                      </a:pPr>
                      <a:r>
                        <a:rPr lang="en-US"/>
                        <a:t>A novel image fusion technique based on multi-resolution singular value decomposition (MSVD) has been presented and evaluated. The performance of this algorithm is compared with that of well known image fusion technique using wavelets. It is observed that image fusion by MSVD perform almost similar to that of wavelets. It is computationally very simple and it could be well suited for real time applications. Moreover, MSVD does not have a fixed set of basis vectors like FFT, DCT and wavelet etc. and its basis vectors depend on the data set. </a:t>
                      </a:r>
                      <a:endParaRPr lang="en-US"/>
                    </a:p>
                  </a:txBody>
                  <a:tcPr/>
                </a:tc>
              </a:tr>
            </a:tbl>
          </a:graphicData>
        </a:graphic>
      </p:graphicFrame>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dirty="0"/>
          </a:p>
        </p:txBody>
      </p:sp>
      <p:sp>
        <p:nvSpPr>
          <p:cNvPr id="5" name="Text Box 4"/>
          <p:cNvSpPr txBox="1"/>
          <p:nvPr/>
        </p:nvSpPr>
        <p:spPr>
          <a:xfrm>
            <a:off x="336550" y="983615"/>
            <a:ext cx="8807450" cy="353695"/>
          </a:xfrm>
          <a:prstGeom prst="rect">
            <a:avLst/>
          </a:prstGeom>
          <a:noFill/>
        </p:spPr>
        <p:txBody>
          <a:bodyPr wrap="square" rtlCol="0" anchor="t">
            <a:noAutofit/>
          </a:bodyPr>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Key Resources – Whitepaper| Application Notes |  Datasheet| Others</a:t>
            </a:r>
            <a:endParaRPr lang="en-IN" b="1" dirty="0">
              <a:latin typeface="Verdana" panose="020B0604030504040204" pitchFamily="34" charset="0"/>
              <a:ea typeface="Verdana" panose="020B0604030504040204" pitchFamily="34" charset="0"/>
              <a:sym typeface="+mn-ea"/>
            </a:endParaRPr>
          </a:p>
        </p:txBody>
      </p:sp>
      <p:sp>
        <p:nvSpPr>
          <p:cNvPr id="7" name="Text Box 6"/>
          <p:cNvSpPr txBox="1"/>
          <p:nvPr/>
        </p:nvSpPr>
        <p:spPr>
          <a:xfrm rot="10800000" flipV="1">
            <a:off x="336550" y="3905250"/>
            <a:ext cx="8807450" cy="734695"/>
          </a:xfrm>
          <a:prstGeom prst="rect">
            <a:avLst/>
          </a:prstGeom>
          <a:noFill/>
        </p:spPr>
        <p:txBody>
          <a:bodyPr wrap="square" rtlCol="0" anchor="t">
            <a:noAutofit/>
          </a:bodyPr>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Existing Implementations – Products| Opensource| GitHub etc</a:t>
            </a:r>
            <a:endParaRPr lang="en-IN" b="1" dirty="0">
              <a:latin typeface="Verdana" panose="020B0604030504040204" pitchFamily="34" charset="0"/>
              <a:ea typeface="Verdana" panose="020B0604030504040204" pitchFamily="34" charset="0"/>
              <a:sym typeface="+mn-ea"/>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sym typeface="+mn-ea"/>
              </a:rPr>
              <a:t> </a:t>
            </a: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[LP] “The Laplacian Pyramid as a Compact Image Code”, Burt, 1983</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sym typeface="+mn-ea"/>
              </a:rPr>
              <a:t>[MST-LP]”Infrared and visible image fusion based on target-enhanced multiscale transform decomposition”, 2019</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b="1" dirty="0">
              <a:latin typeface="Verdana" panose="020B0604030504040204" pitchFamily="34" charset="0"/>
              <a:ea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Analysis - SWOT</a:t>
            </a:r>
            <a:endParaRPr dirty="0"/>
          </a:p>
        </p:txBody>
      </p:sp>
      <p:grpSp>
        <p:nvGrpSpPr>
          <p:cNvPr id="2" name="Google Shape;488;p10"/>
          <p:cNvGrpSpPr/>
          <p:nvPr/>
        </p:nvGrpSpPr>
        <p:grpSpPr>
          <a:xfrm>
            <a:off x="213106" y="1087852"/>
            <a:ext cx="6735756" cy="3029576"/>
            <a:chOff x="928691" y="421011"/>
            <a:chExt cx="2812894" cy="2272239"/>
          </a:xfrm>
        </p:grpSpPr>
        <p:sp>
          <p:nvSpPr>
            <p:cNvPr id="6" name="Google Shape;489;p10"/>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 name="Google Shape;490;p10"/>
            <p:cNvGrpSpPr/>
            <p:nvPr/>
          </p:nvGrpSpPr>
          <p:grpSpPr>
            <a:xfrm>
              <a:off x="928691" y="421011"/>
              <a:ext cx="1901510" cy="2272239"/>
              <a:chOff x="928691" y="421011"/>
              <a:chExt cx="1901510" cy="2272239"/>
            </a:xfrm>
          </p:grpSpPr>
          <p:sp>
            <p:nvSpPr>
              <p:cNvPr id="8" name="Google Shape;491;p10"/>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S1.</a:t>
                </a:r>
                <a:r>
                  <a:rPr lang="en-US" dirty="0">
                    <a:solidFill>
                      <a:srgbClr val="434343"/>
                    </a:solidFill>
                    <a:latin typeface="Roboto" panose="02000000000000000000"/>
                    <a:ea typeface="Roboto" panose="02000000000000000000"/>
                    <a:cs typeface="Roboto" panose="02000000000000000000"/>
                    <a:sym typeface="Roboto" panose="02000000000000000000"/>
                  </a:rPr>
                  <a:t> Valuable Information from Infrared Imaging</a:t>
                </a:r>
                <a:endParaRPr lang="en-US"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S2.  </a:t>
                </a:r>
                <a:r>
                  <a:rPr lang="en-US" dirty="0">
                    <a:solidFill>
                      <a:srgbClr val="434343"/>
                    </a:solidFill>
                    <a:latin typeface="Roboto" panose="02000000000000000000"/>
                    <a:ea typeface="Roboto" panose="02000000000000000000"/>
                    <a:cs typeface="Roboto" panose="02000000000000000000"/>
                    <a:sym typeface="Roboto" panose="02000000000000000000"/>
                  </a:rPr>
                  <a:t>Enhanced Decision-Making</a:t>
                </a:r>
                <a:endParaRPr lang="en-US"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S3. </a:t>
                </a:r>
                <a:r>
                  <a:rPr lang="en-US" dirty="0">
                    <a:solidFill>
                      <a:srgbClr val="434343"/>
                    </a:solidFill>
                    <a:latin typeface="Roboto" panose="02000000000000000000"/>
                    <a:ea typeface="Roboto" panose="02000000000000000000"/>
                    <a:cs typeface="Roboto" panose="02000000000000000000"/>
                    <a:sym typeface="Roboto" panose="02000000000000000000"/>
                  </a:rPr>
                  <a:t>Efficiency of Conventional Methods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9" name="Google Shape;492;p10"/>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Strengths</a:t>
                </a:r>
                <a:endParaRPr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grpSp>
      </p:grpSp>
      <p:grpSp>
        <p:nvGrpSpPr>
          <p:cNvPr id="10" name="Google Shape;483;p10"/>
          <p:cNvGrpSpPr/>
          <p:nvPr/>
        </p:nvGrpSpPr>
        <p:grpSpPr>
          <a:xfrm>
            <a:off x="6918064" y="990976"/>
            <a:ext cx="5273936" cy="2767972"/>
            <a:chOff x="5188548" y="1062506"/>
            <a:chExt cx="3955451" cy="1459517"/>
          </a:xfrm>
        </p:grpSpPr>
        <p:sp>
          <p:nvSpPr>
            <p:cNvPr id="11" name="Google Shape;484;p10"/>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2" name="Google Shape;485;p10"/>
            <p:cNvGrpSpPr/>
            <p:nvPr/>
          </p:nvGrpSpPr>
          <p:grpSpPr>
            <a:xfrm>
              <a:off x="6267501" y="1062506"/>
              <a:ext cx="2876498" cy="1459517"/>
              <a:chOff x="6267501" y="1062506"/>
              <a:chExt cx="2876498" cy="1459517"/>
            </a:xfrm>
          </p:grpSpPr>
          <p:sp>
            <p:nvSpPr>
              <p:cNvPr id="13" name="Google Shape;486;p10"/>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Weaknesses</a:t>
                </a:r>
                <a:endParaRPr sz="2265" b="1">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4" name="Google Shape;487;p10"/>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panose="02000000000000000000"/>
                    <a:ea typeface="Roboto" panose="02000000000000000000"/>
                    <a:cs typeface="Roboto" panose="02000000000000000000"/>
                    <a:sym typeface="Roboto" panose="02000000000000000000"/>
                  </a:rPr>
                  <a:t>W1.</a:t>
                </a:r>
                <a:r>
                  <a:rPr lang="en-US" dirty="0">
                    <a:solidFill>
                      <a:srgbClr val="434343"/>
                    </a:solidFill>
                    <a:latin typeface="Roboto" panose="02000000000000000000"/>
                    <a:ea typeface="Roboto" panose="02000000000000000000"/>
                    <a:cs typeface="Roboto" panose="02000000000000000000"/>
                    <a:sym typeface="Roboto" panose="02000000000000000000"/>
                  </a:rPr>
                  <a:t> Dependency on Conventional Methods</a:t>
                </a:r>
                <a:endParaRPr lang="en-US" dirty="0">
                  <a:solidFill>
                    <a:srgbClr val="434343"/>
                  </a:solidFill>
                  <a:latin typeface="Roboto" panose="02000000000000000000"/>
                  <a:ea typeface="Roboto" panose="02000000000000000000"/>
                  <a:cs typeface="Roboto" panose="02000000000000000000"/>
                  <a:sym typeface="Roboto" panose="02000000000000000000"/>
                </a:endParaRPr>
              </a:p>
              <a:p>
                <a:r>
                  <a:rPr lang="en-US" sz="1600" dirty="0">
                    <a:solidFill>
                      <a:srgbClr val="434343"/>
                    </a:solidFill>
                    <a:latin typeface="Roboto" panose="02000000000000000000"/>
                    <a:ea typeface="Roboto" panose="02000000000000000000"/>
                    <a:cs typeface="Roboto" panose="02000000000000000000"/>
                    <a:sym typeface="Roboto" panose="02000000000000000000"/>
                  </a:rPr>
                  <a:t>W2.  </a:t>
                </a:r>
                <a:r>
                  <a:rPr lang="en-US" dirty="0">
                    <a:solidFill>
                      <a:srgbClr val="434343"/>
                    </a:solidFill>
                    <a:latin typeface="Roboto" panose="02000000000000000000"/>
                    <a:ea typeface="Roboto" panose="02000000000000000000"/>
                    <a:cs typeface="Roboto" panose="02000000000000000000"/>
                    <a:sym typeface="Roboto" panose="02000000000000000000"/>
                  </a:rPr>
                  <a:t>Hardware Constraints</a:t>
                </a:r>
                <a:endParaRPr lang="en-US" dirty="0">
                  <a:solidFill>
                    <a:srgbClr val="434343"/>
                  </a:solidFill>
                  <a:latin typeface="Roboto" panose="02000000000000000000"/>
                  <a:ea typeface="Roboto" panose="02000000000000000000"/>
                  <a:cs typeface="Roboto" panose="02000000000000000000"/>
                  <a:sym typeface="Roboto" panose="02000000000000000000"/>
                </a:endParaRPr>
              </a:p>
              <a:p>
                <a:r>
                  <a:rPr lang="en-US" sz="1600" dirty="0">
                    <a:solidFill>
                      <a:srgbClr val="434343"/>
                    </a:solidFill>
                    <a:latin typeface="Roboto" panose="02000000000000000000"/>
                    <a:ea typeface="Roboto" panose="02000000000000000000"/>
                    <a:cs typeface="Roboto" panose="02000000000000000000"/>
                    <a:sym typeface="Roboto" panose="02000000000000000000"/>
                  </a:rPr>
                  <a:t>W3. </a:t>
                </a:r>
                <a:r>
                  <a:rPr lang="en-US" dirty="0">
                    <a:solidFill>
                      <a:srgbClr val="434343"/>
                    </a:solidFill>
                    <a:latin typeface="Roboto" panose="02000000000000000000"/>
                    <a:ea typeface="Roboto" panose="02000000000000000000"/>
                    <a:cs typeface="Roboto" panose="02000000000000000000"/>
                    <a:sym typeface="Roboto" panose="02000000000000000000"/>
                  </a:rPr>
                  <a:t>Generalization Challenges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15" name="Google Shape;493;p10"/>
          <p:cNvGrpSpPr/>
          <p:nvPr/>
        </p:nvGrpSpPr>
        <p:grpSpPr>
          <a:xfrm>
            <a:off x="7146965" y="3874140"/>
            <a:ext cx="4833875" cy="1829819"/>
            <a:chOff x="5188548" y="2952300"/>
            <a:chExt cx="3670368" cy="1372398"/>
          </a:xfrm>
        </p:grpSpPr>
        <p:sp>
          <p:nvSpPr>
            <p:cNvPr id="16" name="Google Shape;494;p10"/>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7" name="Google Shape;495;p10"/>
            <p:cNvGrpSpPr/>
            <p:nvPr/>
          </p:nvGrpSpPr>
          <p:grpSpPr>
            <a:xfrm>
              <a:off x="6340416" y="2952300"/>
              <a:ext cx="2518500" cy="1372398"/>
              <a:chOff x="6340416" y="2952300"/>
              <a:chExt cx="2518500" cy="1372398"/>
            </a:xfrm>
          </p:grpSpPr>
          <p:sp>
            <p:nvSpPr>
              <p:cNvPr id="18" name="Google Shape;496;p10"/>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Threats</a:t>
                </a:r>
                <a:endParaRPr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9" name="Google Shape;497;p10"/>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T1. </a:t>
                </a:r>
                <a:r>
                  <a:rPr lang="en-US" dirty="0">
                    <a:solidFill>
                      <a:srgbClr val="434343"/>
                    </a:solidFill>
                    <a:latin typeface="Roboto" panose="02000000000000000000"/>
                    <a:ea typeface="Roboto" panose="02000000000000000000"/>
                    <a:cs typeface="Roboto" panose="02000000000000000000"/>
                    <a:sym typeface="Roboto" panose="02000000000000000000"/>
                  </a:rPr>
                  <a:t>Competition from Advanced Techniques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T2. </a:t>
                </a:r>
                <a:r>
                  <a:rPr lang="en-US" dirty="0">
                    <a:solidFill>
                      <a:srgbClr val="434343"/>
                    </a:solidFill>
                    <a:latin typeface="Roboto" panose="02000000000000000000"/>
                    <a:ea typeface="Roboto" panose="02000000000000000000"/>
                    <a:cs typeface="Roboto" panose="02000000000000000000"/>
                    <a:sym typeface="Roboto" panose="02000000000000000000"/>
                  </a:rPr>
                  <a:t>Security and Privacy Concerns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l"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0" name="Google Shape;498;p10"/>
          <p:cNvGrpSpPr/>
          <p:nvPr/>
        </p:nvGrpSpPr>
        <p:grpSpPr>
          <a:xfrm>
            <a:off x="213100" y="4498050"/>
            <a:ext cx="6132114" cy="2109241"/>
            <a:chOff x="892757" y="3168878"/>
            <a:chExt cx="4599200" cy="1581970"/>
          </a:xfrm>
        </p:grpSpPr>
        <p:sp>
          <p:nvSpPr>
            <p:cNvPr id="21" name="Google Shape;499;p10"/>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2" name="Google Shape;500;p10"/>
            <p:cNvGrpSpPr/>
            <p:nvPr/>
          </p:nvGrpSpPr>
          <p:grpSpPr>
            <a:xfrm>
              <a:off x="892757" y="3168878"/>
              <a:ext cx="3731700" cy="1581970"/>
              <a:chOff x="892757" y="3168878"/>
              <a:chExt cx="3731700" cy="1581970"/>
            </a:xfrm>
          </p:grpSpPr>
          <p:sp>
            <p:nvSpPr>
              <p:cNvPr id="23" name="Google Shape;501;p10"/>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Opportunities</a:t>
                </a:r>
                <a:endParaRPr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24" name="Google Shape;502;p10"/>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O1. </a:t>
                </a:r>
                <a:r>
                  <a:rPr lang="en-US" dirty="0">
                    <a:solidFill>
                      <a:srgbClr val="434343"/>
                    </a:solidFill>
                    <a:latin typeface="Roboto" panose="02000000000000000000"/>
                    <a:ea typeface="Roboto" panose="02000000000000000000"/>
                    <a:cs typeface="Roboto" panose="02000000000000000000"/>
                    <a:sym typeface="Roboto" panose="02000000000000000000"/>
                  </a:rPr>
                  <a:t>Adaptation to Emerging Technologies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02.  </a:t>
                </a:r>
                <a:r>
                  <a:rPr lang="en-US" dirty="0">
                    <a:solidFill>
                      <a:srgbClr val="434343"/>
                    </a:solidFill>
                    <a:latin typeface="Roboto" panose="02000000000000000000"/>
                    <a:ea typeface="Roboto" panose="02000000000000000000"/>
                    <a:cs typeface="Roboto" panose="02000000000000000000"/>
                    <a:sym typeface="Roboto" panose="02000000000000000000"/>
                  </a:rPr>
                  <a:t>Market for Resource-Constrained Environments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O3. </a:t>
                </a:r>
                <a:r>
                  <a:rPr lang="en-US" dirty="0">
                    <a:solidFill>
                      <a:srgbClr val="434343"/>
                    </a:solidFill>
                    <a:latin typeface="Roboto" panose="02000000000000000000"/>
                    <a:ea typeface="Roboto" panose="02000000000000000000"/>
                    <a:cs typeface="Roboto" panose="02000000000000000000"/>
                    <a:sym typeface="Roboto" panose="02000000000000000000"/>
                  </a:rPr>
                  <a:t>Government and Defense Contracts</a:t>
                </a: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IN" altLang="en-US" sz="1600" dirty="0">
                    <a:solidFill>
                      <a:srgbClr val="434343"/>
                    </a:solidFill>
                    <a:latin typeface="Roboto" panose="02000000000000000000"/>
                    <a:ea typeface="Roboto" panose="02000000000000000000"/>
                    <a:cs typeface="Roboto" panose="02000000000000000000"/>
                    <a:sym typeface="Roboto" panose="02000000000000000000"/>
                  </a:rPr>
                  <a:t>04.  </a:t>
                </a:r>
                <a:r>
                  <a:rPr lang="en-IN" altLang="en-US" dirty="0">
                    <a:solidFill>
                      <a:srgbClr val="434343"/>
                    </a:solidFill>
                    <a:latin typeface="Roboto" panose="02000000000000000000"/>
                    <a:ea typeface="Roboto" panose="02000000000000000000"/>
                    <a:cs typeface="Roboto" panose="02000000000000000000"/>
                    <a:sym typeface="Roboto" panose="02000000000000000000"/>
                  </a:rPr>
                  <a:t>Healthcare and Medical Imaging</a:t>
                </a:r>
                <a:endParaRPr lang="en-IN" altLang="en-US"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endParaRPr lang="en-IN" altLang="en-US"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5" name="Google Shape;503;p10"/>
          <p:cNvGrpSpPr/>
          <p:nvPr/>
        </p:nvGrpSpPr>
        <p:grpSpPr>
          <a:xfrm>
            <a:off x="4564098" y="1912734"/>
            <a:ext cx="3978569" cy="3824127"/>
            <a:chOff x="4685401" y="2674734"/>
            <a:chExt cx="3978569" cy="3824127"/>
          </a:xfrm>
        </p:grpSpPr>
        <p:grpSp>
          <p:nvGrpSpPr>
            <p:cNvPr id="26" name="Google Shape;504;p10"/>
            <p:cNvGrpSpPr/>
            <p:nvPr/>
          </p:nvGrpSpPr>
          <p:grpSpPr>
            <a:xfrm>
              <a:off x="4685401" y="2674734"/>
              <a:ext cx="3978569" cy="3824127"/>
              <a:chOff x="4075801" y="1760334"/>
              <a:chExt cx="3978569" cy="3824127"/>
            </a:xfrm>
          </p:grpSpPr>
          <p:sp>
            <p:nvSpPr>
              <p:cNvPr id="31" name="Google Shape;505;p10"/>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2" name="Google Shape;506;p10"/>
              <p:cNvGrpSpPr/>
              <p:nvPr/>
            </p:nvGrpSpPr>
            <p:grpSpPr>
              <a:xfrm>
                <a:off x="4273832" y="1959046"/>
                <a:ext cx="3582661" cy="3426984"/>
                <a:chOff x="3205454" y="1469321"/>
                <a:chExt cx="2687063" cy="2570302"/>
              </a:xfrm>
            </p:grpSpPr>
            <p:sp>
              <p:nvSpPr>
                <p:cNvPr id="82" name="Google Shape;507;p10"/>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508;p10"/>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4" name="Google Shape;509;p10"/>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5" name="Google Shape;510;p10"/>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3" name="Google Shape;511;p10"/>
              <p:cNvGrpSpPr/>
              <p:nvPr/>
            </p:nvGrpSpPr>
            <p:grpSpPr>
              <a:xfrm>
                <a:off x="4810835" y="3672494"/>
                <a:ext cx="1254293" cy="1254316"/>
                <a:chOff x="3608126" y="2754370"/>
                <a:chExt cx="940720" cy="940737"/>
              </a:xfrm>
            </p:grpSpPr>
            <p:sp>
              <p:nvSpPr>
                <p:cNvPr id="80" name="Google Shape;512;p10"/>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513;p10"/>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4" name="Google Shape;514;p10"/>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5" name="Google Shape;515;p10"/>
              <p:cNvGrpSpPr/>
              <p:nvPr/>
            </p:nvGrpSpPr>
            <p:grpSpPr>
              <a:xfrm>
                <a:off x="4810835" y="2418146"/>
                <a:ext cx="1254293" cy="1254293"/>
                <a:chOff x="3608126" y="1813609"/>
                <a:chExt cx="940720" cy="940720"/>
              </a:xfrm>
            </p:grpSpPr>
            <p:sp>
              <p:nvSpPr>
                <p:cNvPr id="78" name="Google Shape;516;p10"/>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517;p10"/>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6" name="Google Shape;518;p10"/>
              <p:cNvGrpSpPr/>
              <p:nvPr/>
            </p:nvGrpSpPr>
            <p:grpSpPr>
              <a:xfrm>
                <a:off x="6065178" y="2418146"/>
                <a:ext cx="1254316" cy="1254293"/>
                <a:chOff x="4548883" y="1813609"/>
                <a:chExt cx="940737" cy="940720"/>
              </a:xfrm>
            </p:grpSpPr>
            <p:sp>
              <p:nvSpPr>
                <p:cNvPr id="76" name="Google Shape;519;p10"/>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520;p10"/>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7" name="Google Shape;521;p10"/>
              <p:cNvGrpSpPr/>
              <p:nvPr/>
            </p:nvGrpSpPr>
            <p:grpSpPr>
              <a:xfrm>
                <a:off x="6514651" y="2887324"/>
                <a:ext cx="401739" cy="405369"/>
                <a:chOff x="4885988" y="2165492"/>
                <a:chExt cx="301304" cy="304027"/>
              </a:xfrm>
            </p:grpSpPr>
            <p:sp>
              <p:nvSpPr>
                <p:cNvPr id="74" name="Google Shape;522;p10"/>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523;p10"/>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8" name="Google Shape;524;p10"/>
              <p:cNvGrpSpPr/>
              <p:nvPr/>
            </p:nvGrpSpPr>
            <p:grpSpPr>
              <a:xfrm>
                <a:off x="6065178" y="3672494"/>
                <a:ext cx="1254316" cy="1254316"/>
                <a:chOff x="4548883" y="2754370"/>
                <a:chExt cx="940737" cy="940737"/>
              </a:xfrm>
            </p:grpSpPr>
            <p:sp>
              <p:nvSpPr>
                <p:cNvPr id="72" name="Google Shape;525;p10"/>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3" name="Google Shape;526;p10"/>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9" name="Google Shape;527;p10"/>
              <p:cNvGrpSpPr/>
              <p:nvPr/>
            </p:nvGrpSpPr>
            <p:grpSpPr>
              <a:xfrm>
                <a:off x="6478467" y="4097293"/>
                <a:ext cx="473868" cy="460703"/>
                <a:chOff x="4858850" y="3072970"/>
                <a:chExt cx="355401" cy="345527"/>
              </a:xfrm>
            </p:grpSpPr>
            <p:sp>
              <p:nvSpPr>
                <p:cNvPr id="61" name="Google Shape;528;p10"/>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2" name="Google Shape;529;p10"/>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530;p10"/>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4" name="Google Shape;531;p10"/>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5" name="Google Shape;532;p10"/>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533;p10"/>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7" name="Google Shape;534;p10"/>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8" name="Google Shape;535;p10"/>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9" name="Google Shape;536;p10"/>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537;p10"/>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1" name="Google Shape;538;p10"/>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0" name="Google Shape;539;p10"/>
              <p:cNvGrpSpPr/>
              <p:nvPr/>
            </p:nvGrpSpPr>
            <p:grpSpPr>
              <a:xfrm>
                <a:off x="5314538" y="2951176"/>
                <a:ext cx="1499581" cy="1442921"/>
                <a:chOff x="3985903" y="2213381"/>
                <a:chExt cx="1124686" cy="1082191"/>
              </a:xfrm>
            </p:grpSpPr>
            <p:sp>
              <p:nvSpPr>
                <p:cNvPr id="48" name="Google Shape;540;p10"/>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49" name="Google Shape;541;p10"/>
                <p:cNvGrpSpPr/>
                <p:nvPr/>
              </p:nvGrpSpPr>
              <p:grpSpPr>
                <a:xfrm>
                  <a:off x="4380547" y="2919635"/>
                  <a:ext cx="636781" cy="375937"/>
                  <a:chOff x="4380547" y="2919635"/>
                  <a:chExt cx="636781" cy="375937"/>
                </a:xfrm>
              </p:grpSpPr>
              <p:sp>
                <p:nvSpPr>
                  <p:cNvPr id="59" name="Google Shape;542;p10"/>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0" name="Google Shape;543;p10"/>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0" name="Google Shape;544;p10"/>
                <p:cNvGrpSpPr/>
                <p:nvPr/>
              </p:nvGrpSpPr>
              <p:grpSpPr>
                <a:xfrm>
                  <a:off x="4714354" y="2285940"/>
                  <a:ext cx="375747" cy="636160"/>
                  <a:chOff x="4714354" y="2285940"/>
                  <a:chExt cx="375747" cy="636160"/>
                </a:xfrm>
              </p:grpSpPr>
              <p:sp>
                <p:nvSpPr>
                  <p:cNvPr id="57" name="Google Shape;545;p10"/>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8" name="Google Shape;546;p10"/>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 name="Google Shape;547;p10"/>
                <p:cNvGrpSpPr/>
                <p:nvPr/>
              </p:nvGrpSpPr>
              <p:grpSpPr>
                <a:xfrm>
                  <a:off x="3985903" y="2585619"/>
                  <a:ext cx="397112" cy="637197"/>
                  <a:chOff x="3985903" y="2585619"/>
                  <a:chExt cx="397112" cy="637197"/>
                </a:xfrm>
              </p:grpSpPr>
              <p:sp>
                <p:nvSpPr>
                  <p:cNvPr id="55" name="Google Shape;548;p10"/>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6" name="Google Shape;549;p10"/>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2" name="Google Shape;550;p10"/>
                <p:cNvGrpSpPr/>
                <p:nvPr/>
              </p:nvGrpSpPr>
              <p:grpSpPr>
                <a:xfrm>
                  <a:off x="4080455" y="2213381"/>
                  <a:ext cx="636573" cy="374705"/>
                  <a:chOff x="4080455" y="2213381"/>
                  <a:chExt cx="636573" cy="374705"/>
                </a:xfrm>
              </p:grpSpPr>
              <p:sp>
                <p:nvSpPr>
                  <p:cNvPr id="53" name="Google Shape;551;p10"/>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52;p10"/>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41" name="Google Shape;553;p10"/>
              <p:cNvGrpSpPr/>
              <p:nvPr/>
            </p:nvGrpSpPr>
            <p:grpSpPr>
              <a:xfrm>
                <a:off x="5909378" y="3494930"/>
                <a:ext cx="311836" cy="355292"/>
                <a:chOff x="4645650" y="3962900"/>
                <a:chExt cx="259950" cy="296175"/>
              </a:xfrm>
            </p:grpSpPr>
            <p:sp>
              <p:nvSpPr>
                <p:cNvPr id="42" name="Google Shape;554;p1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555;p1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4" name="Google Shape;556;p1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5" name="Google Shape;557;p1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6" name="Google Shape;558;p1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7" name="Google Shape;559;p1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7" name="Google Shape;560;p10"/>
            <p:cNvGrpSpPr/>
            <p:nvPr/>
          </p:nvGrpSpPr>
          <p:grpSpPr>
            <a:xfrm>
              <a:off x="5746162" y="3855107"/>
              <a:ext cx="462347" cy="245835"/>
              <a:chOff x="3891558" y="2180494"/>
              <a:chExt cx="346769" cy="184381"/>
            </a:xfrm>
          </p:grpSpPr>
          <p:sp>
            <p:nvSpPr>
              <p:cNvPr id="28" name="Google Shape;561;p10"/>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562;p10"/>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30" name="Google Shape;563;p10"/>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Analysis – 4W1H</a:t>
            </a:r>
            <a:endParaRPr dirty="0"/>
          </a:p>
        </p:txBody>
      </p:sp>
      <p:sp>
        <p:nvSpPr>
          <p:cNvPr id="5" name="Google Shape;125;p3"/>
          <p:cNvSpPr txBox="1"/>
          <p:nvPr/>
        </p:nvSpPr>
        <p:spPr>
          <a:xfrm>
            <a:off x="463550" y="835660"/>
            <a:ext cx="11326495" cy="57715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200" b="1" dirty="0">
                <a:latin typeface="Verdana" panose="020B0604030504040204" pitchFamily="34" charset="0"/>
                <a:ea typeface="Verdana" panose="020B0604030504040204" pitchFamily="34" charset="0"/>
              </a:rPr>
              <a:t>Why: </a:t>
            </a:r>
            <a:endParaRPr lang="en-IN" sz="1200" b="1" dirty="0">
              <a:latin typeface="Verdana" panose="020B0604030504040204" pitchFamily="34" charset="0"/>
              <a:ea typeface="Verdana" panose="020B0604030504040204" pitchFamily="34" charset="0"/>
            </a:endParaRPr>
          </a:p>
          <a:p>
            <a:pPr marL="0" marR="0" lvl="0" indent="0" algn="l"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Image fusion combines the strengths of different imaging modalities, like visible and infrared images, into a single enhanced image:</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Improved Decision Making</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Enhanced Information</a:t>
            </a:r>
            <a:endParaRPr lang="en-IN" sz="1200"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Font typeface="Arial" panose="020B0604020202020204" pitchFamily="34" charset="0"/>
              <a:buNone/>
            </a:pPr>
            <a:endParaRPr lang="en-IN" sz="1200" dirty="0">
              <a:latin typeface="Verdana" panose="020B0604030504040204" pitchFamily="34" charset="0"/>
              <a:ea typeface="Verdana" panose="020B0604030504040204" pitchFamily="34" charset="0"/>
            </a:endParaRPr>
          </a:p>
          <a:p>
            <a:r>
              <a:rPr lang="en-IN" sz="1200" b="1" dirty="0">
                <a:latin typeface="Verdana" panose="020B0604030504040204" pitchFamily="34" charset="0"/>
                <a:ea typeface="Verdana" panose="020B0604030504040204" pitchFamily="34" charset="0"/>
              </a:rPr>
              <a:t>What: </a:t>
            </a:r>
            <a:endParaRPr lang="en-IN" sz="1200" b="1" dirty="0">
              <a:latin typeface="Verdana" panose="020B0604030504040204" pitchFamily="34" charset="0"/>
              <a:ea typeface="Verdana" panose="020B0604030504040204" pitchFamily="34" charset="0"/>
            </a:endParaRPr>
          </a:p>
          <a:p>
            <a:r>
              <a:rPr lang="en-IN" sz="1200" dirty="0">
                <a:latin typeface="Verdana" panose="020B0604030504040204" pitchFamily="34" charset="0"/>
                <a:ea typeface="Verdana" panose="020B0604030504040204" pitchFamily="34" charset="0"/>
              </a:rPr>
              <a:t>Image fusion has found application in areas such as surveillance, medical imaging, and remote sensing, where the fusion of visible and infrared data is critical for enhanced visualization and analysis.</a:t>
            </a:r>
            <a:endParaRPr lang="en-IN" sz="1200" dirty="0">
              <a:latin typeface="Verdana" panose="020B0604030504040204" pitchFamily="34" charset="0"/>
              <a:ea typeface="Verdana" panose="020B0604030504040204" pitchFamily="34" charset="0"/>
            </a:endParaRPr>
          </a:p>
          <a:p>
            <a:endParaRPr lang="en-IN" sz="1200" dirty="0">
              <a:latin typeface="Verdana" panose="020B0604030504040204" pitchFamily="34" charset="0"/>
              <a:ea typeface="Verdana" panose="020B0604030504040204" pitchFamily="34" charset="0"/>
            </a:endParaRPr>
          </a:p>
          <a:p>
            <a:r>
              <a:rPr lang="en-IN" sz="1200" b="1" dirty="0">
                <a:latin typeface="Verdana" panose="020B0604030504040204" pitchFamily="34" charset="0"/>
                <a:ea typeface="Verdana" panose="020B0604030504040204" pitchFamily="34" charset="0"/>
              </a:rPr>
              <a:t>Where: </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Surveillance and Security Systems</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Medical Imaging</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Remote Sensing and Environmental Monitoring</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sz="1200" dirty="0">
              <a:latin typeface="Verdana" panose="020B0604030504040204" pitchFamily="34" charset="0"/>
              <a:ea typeface="Verdana" panose="020B0604030504040204" pitchFamily="34" charset="0"/>
            </a:endParaRPr>
          </a:p>
          <a:p>
            <a:pPr algn="l"/>
            <a:r>
              <a:rPr lang="en-IN" sz="1200" b="1" dirty="0">
                <a:latin typeface="Verdana" panose="020B0604030504040204" pitchFamily="34" charset="0"/>
                <a:ea typeface="Verdana" panose="020B0604030504040204" pitchFamily="34" charset="0"/>
              </a:rPr>
              <a:t>When: </a:t>
            </a:r>
            <a:endParaRPr lang="en-IN" sz="1200" b="1"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IN" sz="1200" dirty="0">
                <a:latin typeface="Verdana" panose="020B0604030504040204" pitchFamily="34" charset="0"/>
                <a:ea typeface="Verdana" panose="020B0604030504040204" pitchFamily="34" charset="0"/>
              </a:rPr>
              <a:t>Night Vision and Low-Light Conditions</a:t>
            </a:r>
            <a:endParaRPr lang="en-IN" sz="1200"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r>
              <a:rPr lang="en-IN" sz="1200" dirty="0">
                <a:latin typeface="Verdana" panose="020B0604030504040204" pitchFamily="34" charset="0"/>
                <a:ea typeface="Verdana" panose="020B0604030504040204" pitchFamily="34" charset="0"/>
              </a:rPr>
              <a:t>Temperature Detection</a:t>
            </a:r>
            <a:endParaRPr lang="en-IN" sz="1200" dirty="0">
              <a:latin typeface="Verdana" panose="020B0604030504040204" pitchFamily="34" charset="0"/>
              <a:ea typeface="Verdana" panose="020B0604030504040204" pitchFamily="34" charset="0"/>
            </a:endParaRPr>
          </a:p>
          <a:p>
            <a:pPr marL="285750" indent="-285750" algn="l">
              <a:buFont typeface="Arial" panose="020B0604020202020204" pitchFamily="34" charset="0"/>
              <a:buChar char="•"/>
            </a:pPr>
            <a:endParaRPr lang="en-IN" sz="1200" dirty="0">
              <a:latin typeface="Verdana" panose="020B0604030504040204" pitchFamily="34" charset="0"/>
              <a:ea typeface="Verdana" panose="020B0604030504040204" pitchFamily="34" charset="0"/>
            </a:endParaRPr>
          </a:p>
          <a:p>
            <a:r>
              <a:rPr lang="en-IN" sz="1200" b="1" dirty="0">
                <a:latin typeface="Verdana" panose="020B0604030504040204" pitchFamily="34" charset="0"/>
                <a:ea typeface="Verdana" panose="020B0604030504040204" pitchFamily="34" charset="0"/>
              </a:rPr>
              <a:t>How: </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Enhancing visibility in low-light conditions for better monitoring and threat detection.</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 Combining thermal and visual data for more accurate diagnostics, especially in detecting abnormalities like tumors or inflammation.</a:t>
            </a:r>
            <a:endParaRPr lang="en-IN" sz="12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sz="1200" dirty="0">
                <a:latin typeface="Verdana" panose="020B0604030504040204" pitchFamily="34" charset="0"/>
                <a:ea typeface="Verdana" panose="020B0604030504040204" pitchFamily="34" charset="0"/>
              </a:rPr>
              <a:t> Providing detailed data for monitoring ecosystems, detecting forest fires, or assessing agricultural health.</a:t>
            </a: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dirty="0">
              <a:latin typeface="Verdana" panose="020B0604030504040204" pitchFamily="34" charset="0"/>
              <a:ea typeface="Verdana" panose="020B0604030504040204" pitchFamily="34" charset="0"/>
            </a:endParaRPr>
          </a:p>
          <a:p>
            <a:r>
              <a:rPr lang="en-IN" sz="1200" b="1" dirty="0">
                <a:latin typeface="Verdana" panose="020B0604030504040204" pitchFamily="34" charset="0"/>
                <a:ea typeface="Verdana" panose="020B0604030504040204" pitchFamily="34" charset="0"/>
              </a:rPr>
              <a:t>Refined Objective:</a:t>
            </a:r>
            <a:endParaRPr lang="en-IN" sz="1200" b="1"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200" dirty="0">
                <a:latin typeface="Verdana" panose="020B0604030504040204" pitchFamily="34" charset="0"/>
                <a:ea typeface="Verdana" panose="020B0604030504040204" pitchFamily="34" charset="0"/>
              </a:rPr>
              <a:t>To enhance conventional visible and infrared image fusion methods by implementing innovative modifications that improve the quality, efficiency, and real-time applicability of fused images. The project aims to develop algorithms that effectively combine visible and infrared data, optimizing them for use in resource-constrained environments and across diverse real-world applications such as surveillance, medical imaging, and remote sensing.</a:t>
            </a: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200" dirty="0">
              <a:latin typeface="Verdana" panose="020B0604030504040204" pitchFamily="34" charset="0"/>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Architecture  </a:t>
            </a:r>
            <a:endParaRPr dirty="0"/>
          </a:p>
        </p:txBody>
      </p:sp>
      <p:sp>
        <p:nvSpPr>
          <p:cNvPr id="5" name="Google Shape;125;p3"/>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sz="12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Content Placeholder 5"/>
          <p:cNvPicPr>
            <a:picLocks noChangeAspect="1"/>
          </p:cNvPicPr>
          <p:nvPr>
            <p:ph idx="1"/>
          </p:nvPr>
        </p:nvPicPr>
        <p:blipFill>
          <a:blip r:embed="rId1"/>
          <a:stretch>
            <a:fillRect/>
          </a:stretch>
        </p:blipFill>
        <p:spPr>
          <a:xfrm>
            <a:off x="2310130" y="1743075"/>
            <a:ext cx="7559675" cy="46399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16417</Words>
  <Application>WPS Presentation</Application>
  <PresentationFormat>Widescreen</PresentationFormat>
  <Paragraphs>533</Paragraphs>
  <Slides>23</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Arial</vt:lpstr>
      <vt:lpstr>SimSun</vt:lpstr>
      <vt:lpstr>Wingdings</vt:lpstr>
      <vt:lpstr>Arial</vt:lpstr>
      <vt:lpstr>Calibri</vt:lpstr>
      <vt:lpstr>Verdana</vt:lpstr>
      <vt:lpstr>Montserrat Medium</vt:lpstr>
      <vt:lpstr>Times New Roman</vt:lpstr>
      <vt:lpstr>Montserrat</vt:lpstr>
      <vt:lpstr>Verdana</vt:lpstr>
      <vt:lpstr>Roboto</vt:lpstr>
      <vt:lpstr>Fira Sans Extra Condensed Medium</vt:lpstr>
      <vt:lpstr>Segoe Print</vt:lpstr>
      <vt:lpstr>Microsoft YaHei</vt:lpstr>
      <vt:lpstr>Arial Unicode MS</vt:lpstr>
      <vt:lpstr>Consolas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Implementation and Results – Iteration 4</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N S Harshavardhan</cp:lastModifiedBy>
  <cp:revision>3</cp:revision>
  <dcterms:created xsi:type="dcterms:W3CDTF">2024-10-17T17:31:00Z</dcterms:created>
  <dcterms:modified xsi:type="dcterms:W3CDTF">2024-10-18T06:32:14Z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62DEDB96048744299D6F0A552A32B98F_13</vt:lpwstr>
  </property>
  <property fmtid="{D5CDD505-2E9C-101B-9397-08002B2CF9AE}" pid="3" name="KSOProductBuildVer">
    <vt:lpwstr>1033-12.2.0.13472</vt:lpwstr>
  </property>
</Properties>
</file>